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8" r:id="rId9"/>
    <p:sldId id="269" r:id="rId10"/>
    <p:sldId id="271" r:id="rId11"/>
    <p:sldId id="272" r:id="rId12"/>
    <p:sldId id="273" r:id="rId13"/>
    <p:sldId id="279" r:id="rId14"/>
    <p:sldId id="280" r:id="rId15"/>
    <p:sldId id="28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16" autoAdjust="0"/>
  </p:normalViewPr>
  <p:slideViewPr>
    <p:cSldViewPr snapToGrid="0">
      <p:cViewPr varScale="1">
        <p:scale>
          <a:sx n="72" d="100"/>
          <a:sy n="72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999F-395D-4D48-B4B1-A49FEAA2977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F3C-27AD-42E7-8F6B-F65BA571A5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8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3BF3C-27AD-42E7-8F6B-F65BA571A5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53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0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0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131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6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1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17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8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0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2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25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7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0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E3BD59-B20F-4323-97A5-7087AC3213DB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DA93C8-9F2D-41B7-9C13-725C0C1E5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32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706-2598-8BC4-5D9B-7D83671A3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234" y="1122364"/>
            <a:ext cx="7577959" cy="1831044"/>
          </a:xfrm>
        </p:spPr>
        <p:txBody>
          <a:bodyPr>
            <a:normAutofit/>
          </a:bodyPr>
          <a:lstStyle/>
          <a:p>
            <a:r>
              <a:rPr lang="pt-PT" sz="4000" dirty="0"/>
              <a:t>Violência e Recenseamento eleitoral: balanço dos 30 dias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09F7A-4160-016B-BB4F-154519190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Lázaro Mabunda</a:t>
            </a:r>
          </a:p>
          <a:p>
            <a:r>
              <a:rPr lang="pt-PT" dirty="0"/>
              <a:t>CIP Boletim Eleições</a:t>
            </a:r>
          </a:p>
          <a:p>
            <a:r>
              <a:rPr lang="pt-PT" dirty="0"/>
              <a:t>Maputo, 22  Maio 2023</a:t>
            </a:r>
          </a:p>
        </p:txBody>
      </p:sp>
    </p:spTree>
    <p:extLst>
      <p:ext uri="{BB962C8B-B14F-4D97-AF65-F5344CB8AC3E}">
        <p14:creationId xmlns:p14="http://schemas.microsoft.com/office/powerpoint/2010/main" val="245824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528C-7F9B-A2D5-1C4F-2507AB8B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Democracia e Eleições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FFE0-6E38-A998-6FDC-CECA3F15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11669"/>
            <a:ext cx="9601196" cy="3615558"/>
          </a:xfrm>
        </p:spPr>
        <p:txBody>
          <a:bodyPr>
            <a:normAutofit/>
          </a:bodyPr>
          <a:lstStyle/>
          <a:p>
            <a:r>
              <a:rPr lang="pt-PT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 acesso aos recursos</a:t>
            </a:r>
            <a:r>
              <a:rPr lang="pt-PT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pt-PT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os titulares dos cargos usam o estado para criar ou manter disparidades de recursos que prejudicam seriamente a capacidade da oposição de competir (recursos do Estado e ilícito).</a:t>
            </a:r>
          </a:p>
          <a:p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acesso à </a:t>
            </a:r>
            <a:r>
              <a:rPr lang="pt-PT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mídia</a:t>
            </a:r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ser negado limitado/controlado</a:t>
            </a:r>
          </a:p>
          <a:p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árbitros tendenciosos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acesso desigual à lei/justiça: os governantes lotam o judiciário, as comissões eleitorais e outros árbitros nominalmente independentes e os manipulam por meio de chantagem, suborno e/ou intimidação.</a:t>
            </a:r>
            <a:endParaRPr lang="pt-PT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pt-PT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6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2C27-9672-AA76-1222-213C9DFF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73" y="2690037"/>
            <a:ext cx="9867015" cy="3476848"/>
          </a:xfrm>
        </p:spPr>
        <p:txBody>
          <a:bodyPr>
            <a:normAutofit lnSpcReduction="10000"/>
          </a:bodyPr>
          <a:lstStyle/>
          <a:p>
            <a:r>
              <a:rPr lang="pt-BR" dirty="0">
                <a:effectLst/>
                <a:latin typeface="Arial" panose="020B0604020202020204" pitchFamily="34" charset="0"/>
              </a:rPr>
              <a:t>As eleições em Moçambique são marcadas por ocorrência de violência eleitoral antes, durante e depois das eleições. </a:t>
            </a:r>
          </a:p>
          <a:p>
            <a:r>
              <a:rPr lang="pt-BR" dirty="0">
                <a:effectLst/>
                <a:latin typeface="Arial" panose="020B0604020202020204" pitchFamily="34" charset="0"/>
              </a:rPr>
              <a:t>A violência eleitoral deve ser entendida como uma actividade motivada pela tentativa de afectar os resultados das eleições – manipulando os procedimentos e a participação eleitoral, ou contestando a legitimidade dos resultados. Ela manifesta-se através da intimidação de eleitores e de candidatos, de assassinatos, de ataques contra as suas propriedades, do deslocamento forçado, de detenções ilegais e de tumultos (Laakso, 2007).</a:t>
            </a:r>
            <a:endParaRPr lang="pt-PT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DF83D35-C882-56CD-74B2-6876E670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85" y="930411"/>
            <a:ext cx="9601196" cy="1313059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Violência e Recenseamento eleitoral: balanço dos 30 dias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9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7E6A-1622-2A56-2F9C-F8E801A0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130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  <a:latin typeface="Arial" panose="020B0604020202020204" pitchFamily="34" charset="0"/>
              </a:rPr>
              <a:t>Na fase pré-eleitoral, as principais violações ocorrem durante o recenseamento eleitoral. </a:t>
            </a:r>
          </a:p>
          <a:p>
            <a:r>
              <a:rPr lang="pt-BR" dirty="0">
                <a:effectLst/>
                <a:latin typeface="Arial" panose="020B0604020202020204" pitchFamily="34" charset="0"/>
              </a:rPr>
              <a:t>No passado, o partido no poder procurar reforçar o controlo dos órgãos de administração eleitoral com vista à introdução de eleitores fantasmas, fundamentais para a manipulação dos resultados eleitorais durante o período de votação. </a:t>
            </a:r>
          </a:p>
          <a:p>
            <a:r>
              <a:rPr lang="pt-BR" dirty="0">
                <a:latin typeface="Arial" panose="020B0604020202020204" pitchFamily="34" charset="0"/>
              </a:rPr>
              <a:t>Durante os 30 dias do recenseamento em curso, o cenário é o mesmo do passado, com tendência a piorar.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6E52224-2A04-4362-983F-82C730CF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/>
              <a:t>Violência e Recenseamento eleitoral: balanço dos 30 dias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9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48E61-5F7C-4C33-93E3-52EAAD59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69212"/>
            <a:ext cx="9601196" cy="655282"/>
          </a:xfrm>
        </p:spPr>
        <p:txBody>
          <a:bodyPr>
            <a:noAutofit/>
          </a:bodyPr>
          <a:lstStyle/>
          <a:p>
            <a:r>
              <a:rPr lang="pt-PT" sz="3200" dirty="0"/>
              <a:t>Violência e Recenseamento eleitoral: balanço dos 30 dias</a:t>
            </a:r>
            <a:endParaRPr lang="en-US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D5CD83-62C0-F588-418A-F06F6F06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e </a:t>
            </a:r>
            <a:r>
              <a:rPr lang="en-US" dirty="0" err="1"/>
              <a:t>violações</a:t>
            </a:r>
            <a:r>
              <a:rPr lang="en-US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Directores</a:t>
            </a: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distritais do STAE que orientam aos supervisores para rejeitarem as reclamações dos fiscais da oposição.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“Não assinem nem aceitem as reclamações dos fiscais, não podemos facilitar” </a:t>
            </a: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t-P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</a:t>
            </a: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Distrital da Beira)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Recenseamento cla</a:t>
            </a: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</a:rPr>
              <a:t>ndestino (</a:t>
            </a:r>
            <a:r>
              <a:rPr lang="pt-PT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Ribáuè</a:t>
            </a: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Impressões de cartões à noite</a:t>
            </a:r>
          </a:p>
        </p:txBody>
      </p:sp>
    </p:spTree>
    <p:extLst>
      <p:ext uri="{BB962C8B-B14F-4D97-AF65-F5344CB8AC3E}">
        <p14:creationId xmlns:p14="http://schemas.microsoft.com/office/powerpoint/2010/main" val="242462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21F1F-6885-ED8C-5F91-5D8A7959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/>
              <a:t>Violência e Recenseamento eleitoral: balanço dos 30 dias</a:t>
            </a:r>
            <a:endParaRPr lang="en-US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0F72AA9-FC28-A43D-4FA3-C289BDA8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Mobiles que funcionaram até quase madrugada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Movimentação de brigadistas sem o consentimento das partes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Morosidade propositada no atendimento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</a:rPr>
              <a:t>Priorização de lista de funcionários públicos e membros do partido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</a:rPr>
              <a:t>Rejeição do eleitorado da oposição e não priorização dos idosos nas zonas predominantemente da oposição: cansar o eleitorado da oposição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Times New Roman" panose="02020603050405020304" pitchFamily="18" charset="0"/>
              </a:rPr>
              <a:t>Rejeição de acesso aos dados dos mobiles aos fiscais da oposição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9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6C6E-5C43-B6F0-BB19-DDA35F97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2240"/>
          </a:xfrm>
        </p:spPr>
        <p:txBody>
          <a:bodyPr>
            <a:noAutofit/>
          </a:bodyPr>
          <a:lstStyle/>
          <a:p>
            <a:r>
              <a:rPr lang="pt-PT" sz="3200" dirty="0"/>
              <a:t>Violência e Recenseamento eleitoral: balanço dos 30 dias</a:t>
            </a:r>
            <a:endParaRPr lang="en-US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98E1EDE-FFAB-5AD8-4BDD-F5B5636F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53" y="2445487"/>
            <a:ext cx="10356112" cy="37745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Mobilização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residentes</a:t>
            </a:r>
            <a:r>
              <a:rPr lang="en-US" dirty="0"/>
              <a:t> fora do </a:t>
            </a:r>
            <a:r>
              <a:rPr lang="en-US" dirty="0" err="1"/>
              <a:t>perímetro</a:t>
            </a:r>
            <a:r>
              <a:rPr lang="en-US" dirty="0"/>
              <a:t> municipal</a:t>
            </a:r>
          </a:p>
          <a:p>
            <a:r>
              <a:rPr lang="en-US" dirty="0" err="1"/>
              <a:t>Rejeição</a:t>
            </a:r>
            <a:r>
              <a:rPr lang="en-US" dirty="0"/>
              <a:t> de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oficiais</a:t>
            </a:r>
            <a:r>
              <a:rPr lang="en-US" dirty="0"/>
              <a:t> (cédulas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declaração</a:t>
            </a:r>
            <a:r>
              <a:rPr lang="en-US" dirty="0"/>
              <a:t> de bairro para </a:t>
            </a:r>
            <a:r>
              <a:rPr lang="en-US" dirty="0" err="1"/>
              <a:t>eleitores</a:t>
            </a:r>
            <a:r>
              <a:rPr lang="en-US" dirty="0"/>
              <a:t> da </a:t>
            </a:r>
            <a:r>
              <a:rPr lang="en-US" dirty="0" err="1"/>
              <a:t>oposição</a:t>
            </a:r>
            <a:r>
              <a:rPr lang="en-US" dirty="0"/>
              <a:t>)</a:t>
            </a:r>
          </a:p>
          <a:p>
            <a:r>
              <a:rPr lang="en-US" dirty="0" err="1"/>
              <a:t>Manipulação</a:t>
            </a:r>
            <a:r>
              <a:rPr lang="en-US" dirty="0"/>
              <a:t> de </a:t>
            </a:r>
            <a:r>
              <a:rPr lang="en-US" dirty="0" err="1"/>
              <a:t>nomes</a:t>
            </a:r>
            <a:r>
              <a:rPr lang="en-US" dirty="0"/>
              <a:t> dos </a:t>
            </a:r>
            <a:r>
              <a:rPr lang="en-US" dirty="0" err="1"/>
              <a:t>eleitores</a:t>
            </a:r>
            <a:r>
              <a:rPr lang="en-US" dirty="0"/>
              <a:t> (José/Josefa, Joana/João)</a:t>
            </a:r>
          </a:p>
          <a:p>
            <a:r>
              <a:rPr lang="en-US" dirty="0" err="1"/>
              <a:t>Cobranças</a:t>
            </a:r>
            <a:r>
              <a:rPr lang="en-US" dirty="0"/>
              <a:t> </a:t>
            </a:r>
            <a:r>
              <a:rPr lang="en-US" dirty="0" err="1"/>
              <a:t>ilícitas</a:t>
            </a:r>
            <a:r>
              <a:rPr lang="en-US" dirty="0"/>
              <a:t> para o </a:t>
            </a:r>
            <a:r>
              <a:rPr lang="en-US" dirty="0" err="1"/>
              <a:t>recenseamento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zonas da </a:t>
            </a:r>
            <a:r>
              <a:rPr lang="en-US" dirty="0" err="1"/>
              <a:t>oposição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Mobiles encontrados em residências de chefes de quarteirões, de supervisores, chefes de localidades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Avarias constantes de equipamentos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dirty="0">
                <a:latin typeface="Times New Roman" panose="02020603050405020304" pitchFamily="18" charset="0"/>
                <a:ea typeface="Calibri" panose="020F0502020204030204" pitchFamily="34" charset="0"/>
              </a:rPr>
              <a:t>Menos de 50% de eleitores registados em 26 dias</a:t>
            </a: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925E-6874-323F-8954-19953756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2473-D947-EF40-1E0D-AC560E99B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57870"/>
            <a:ext cx="9601196" cy="2717998"/>
          </a:xfrm>
        </p:spPr>
        <p:txBody>
          <a:bodyPr>
            <a:normAutofit/>
          </a:bodyPr>
          <a:lstStyle/>
          <a:p>
            <a:r>
              <a:rPr lang="pt-PT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Altos níveis de irregularidades e problemas</a:t>
            </a:r>
          </a:p>
          <a:p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Órgãos eleitores ao serviço do partido no poder</a:t>
            </a:r>
          </a:p>
          <a:p>
            <a:r>
              <a:rPr lang="pt-PT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Oposição sem capacidades de colocar fiscais em todos os postos de recenseamento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0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8CB3-9746-6DF8-1B62-A1FB568E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Contexto</a:t>
            </a:r>
          </a:p>
          <a:p>
            <a:r>
              <a:rPr lang="pt-PT" dirty="0"/>
              <a:t>Democracia e Eleições </a:t>
            </a:r>
          </a:p>
          <a:p>
            <a:r>
              <a:rPr lang="pt-PT" dirty="0"/>
              <a:t>Violência e Recenseamento eleitoral: balanço dos 30 dias</a:t>
            </a:r>
          </a:p>
          <a:p>
            <a:r>
              <a:rPr lang="pt-PT" dirty="0"/>
              <a:t>Conclusão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47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CB07-6B6D-2D2A-1BA7-6C17402B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Contexto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60B4-794E-53D4-E0AB-8C1983585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Moçambique realiza às sextas eleições autárquicas este ano</a:t>
            </a:r>
          </a:p>
          <a:p>
            <a:r>
              <a:rPr lang="pt-PT" dirty="0"/>
              <a:t>Prepara-se para as 7ªs eleições gerais em 2024</a:t>
            </a:r>
          </a:p>
          <a:p>
            <a:r>
              <a:rPr lang="pt-PT" dirty="0"/>
              <a:t>Desde 2010 regista regressão democrática: </a:t>
            </a:r>
          </a:p>
          <a:p>
            <a:pPr marL="457200" indent="-457200">
              <a:buAutoNum type="alphaLcParenR"/>
            </a:pPr>
            <a:r>
              <a:rPr lang="pt-PT" dirty="0"/>
              <a:t>Sinais de forte controlo do espaço cívico</a:t>
            </a:r>
          </a:p>
          <a:p>
            <a:pPr marL="457200" indent="-457200">
              <a:buAutoNum type="alphaLcParenR"/>
            </a:pPr>
            <a:r>
              <a:rPr lang="pt-PT" dirty="0"/>
              <a:t>Forte partidarização do Estado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067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44BF-B7DD-8278-9391-423E1C01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Metodologia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3DA6-D19E-EFB6-BC73-F37C3D68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37186"/>
            <a:ext cx="9601196" cy="2638682"/>
          </a:xfrm>
        </p:spPr>
        <p:txBody>
          <a:bodyPr/>
          <a:lstStyle/>
          <a:p>
            <a:r>
              <a:rPr lang="pt-PT" dirty="0"/>
              <a:t>Este trabalho baseou-se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/>
              <a:t>Consultas bibliográfica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/>
              <a:t>Informações produzidas pelos nossos correspondentes em todos os distritos com autarquias</a:t>
            </a:r>
          </a:p>
        </p:txBody>
      </p:sp>
    </p:spTree>
    <p:extLst>
      <p:ext uri="{BB962C8B-B14F-4D97-AF65-F5344CB8AC3E}">
        <p14:creationId xmlns:p14="http://schemas.microsoft.com/office/powerpoint/2010/main" val="193203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17E3-9DAC-7676-9A74-4A639A9A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Democracia e Eleições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2EC-EE44-0AB6-D0D6-0ACF1E4A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democracia é um sistema no qual o povo é dado a oportunidade de aceitar ou recusar aqueles que o governarão, em </a:t>
            </a:r>
            <a:r>
              <a:rPr lang="pt-PT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eleições competitivas </a:t>
            </a:r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 possíveis líderes pelo voto do eleitorado (</a:t>
            </a:r>
            <a:r>
              <a:rPr lang="pt-PT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Schumpeter</a:t>
            </a:r>
            <a:r>
              <a:rPr lang="pt-P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1961, p.347).</a:t>
            </a:r>
          </a:p>
          <a:p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 </a:t>
            </a:r>
            <a:r>
              <a:rPr lang="pt-PT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Przeworski</a:t>
            </a: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(1999) na democracia se pretende evitar o derramamento de sangue e a resolução de conflitos sem recurso à violência.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560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5674-FD10-6226-BE05-095CF04F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Democracia e Eleições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82E0-D93A-D754-6BDE-E8CB3C4C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8720"/>
            <a:ext cx="9601196" cy="3769359"/>
          </a:xfrm>
        </p:spPr>
        <p:txBody>
          <a:bodyPr>
            <a:normAutofit/>
          </a:bodyPr>
          <a:lstStyle/>
          <a:p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Rose (2009) democracia deve reunir as seguintes condições: </a:t>
            </a:r>
          </a:p>
          <a:p>
            <a:pPr marL="457200" indent="-457200">
              <a:buAutoNum type="alphaLcParenR"/>
            </a:pP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maiores de 18 anos 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devem </a:t>
            </a: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têm direito a votar; </a:t>
            </a:r>
          </a:p>
          <a:p>
            <a:pPr marL="457200" indent="-457200">
              <a:buAutoNum type="alphaLcParenR"/>
            </a:pP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eleições devem ser competitivas, livres e justas; </a:t>
            </a:r>
          </a:p>
          <a:p>
            <a:pPr marL="457200" indent="-457200">
              <a:buAutoNum type="alphaLcParenR"/>
            </a:pP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eleitores devem decidir quem deve ocupar principais cargos governamentais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194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5104-48EA-09DC-25B3-77ED91EA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Democracia e Eleições</a:t>
            </a:r>
            <a:endParaRPr lang="pt-PT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4BAF-C30C-82E6-C33C-A55EE303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8560"/>
            <a:ext cx="9601196" cy="342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</a:t>
            </a:r>
            <a:r>
              <a:rPr lang="pt-P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Indivíduos devem estar livres do exercício do seu direito de serem voz crítica ao governo; </a:t>
            </a:r>
          </a:p>
          <a:p>
            <a:pPr marL="0" indent="0">
              <a:buNone/>
            </a:pPr>
            <a:r>
              <a:rPr lang="pt-P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De se organizar em partidos políticos para competir pelos cargos públicos em eleições livres e justas. </a:t>
            </a:r>
          </a:p>
          <a:p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Então, </a:t>
            </a:r>
            <a:r>
              <a:rPr lang="pt-P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o governo do dia gere eleições, banindo partidos da oposição, assediar críticos, intimidar eleitores e falsificar contagem de votos, o vencedor das eleições terá sido escolhido pelo governo e não pelos eleitores (</a:t>
            </a:r>
            <a:r>
              <a:rPr lang="pt-P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Rose, 2009)</a:t>
            </a:r>
            <a:r>
              <a:rPr lang="pt-P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BF2E-336E-6B70-DF02-2C3C2662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pt-PT" dirty="0"/>
              <a:t>Democracia e Eleições</a:t>
            </a:r>
            <a:endParaRPr lang="pt-PT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66D7-1E87-CA4E-0460-32CF6419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2647507"/>
            <a:ext cx="10352690" cy="39004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justas, no sentido de que os partidos de oposição fazem campanha em pé de igualdade: eles não estão sujeitos a repressão ou assédio e não são sistematicamente negados o acesso à </a:t>
            </a:r>
            <a:r>
              <a:rPr lang="pt-PT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mídia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a outros recursos críticos.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liberdades civis – incluindo os direitos de liberdade de expressão, imprensa e associação – são protegidas.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Embora esses direitos possam ser violados periodicamente, tais violações são raras e não prejudicam seriamente a capacidade da oposição de contestar os titulares do mandato (</a:t>
            </a:r>
            <a:r>
              <a:rPr lang="pt-PT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Levitsky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PT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(2010). 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0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3D57-27BE-1F55-CBD9-57822769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Democracia e eleições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CD51-ECB3-C2EF-7C9D-41A43021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7744"/>
          </a:xfrm>
        </p:spPr>
        <p:txBody>
          <a:bodyPr>
            <a:normAutofit/>
          </a:bodyPr>
          <a:lstStyle/>
          <a:p>
            <a:r>
              <a:rPr lang="pt-PT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Levitsky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PT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2010) </a:t>
            </a:r>
            <a:r>
              <a:rPr lang="pt-PT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é democracia quando o campo de jogo está desnivelado. </a:t>
            </a:r>
          </a:p>
          <a:p>
            <a:r>
              <a:rPr lang="pt-PT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PT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campo de jogo desnivelado quando: </a:t>
            </a:r>
          </a:p>
          <a:p>
            <a:pPr marL="457200" indent="-457200">
              <a:buAutoNum type="arabicParenBoth"/>
            </a:pPr>
            <a:r>
              <a:rPr lang="pt-PT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instituições estatais são amplamente abusadas para fins partidários; </a:t>
            </a:r>
          </a:p>
          <a:p>
            <a:pPr marL="457200" indent="-457200">
              <a:buAutoNum type="arabicParenBoth"/>
            </a:pP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PT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titulares são sistematicamente favorecidos </a:t>
            </a:r>
          </a:p>
          <a:p>
            <a:pPr marL="457200" indent="-457200">
              <a:buAutoNum type="arabicParenBoth"/>
            </a:pPr>
            <a:r>
              <a:rPr lang="pt-PT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capacidade da oposição de organizar e competir nas eleições é seriamente prejudicada</a:t>
            </a:r>
            <a:r>
              <a:rPr lang="pt-PT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PT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P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3311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945</Words>
  <Application>Microsoft Office PowerPoint</Application>
  <PresentationFormat>Ecrã Panorâmico</PresentationFormat>
  <Paragraphs>79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Garamond</vt:lpstr>
      <vt:lpstr>Times New Roman</vt:lpstr>
      <vt:lpstr>Wingdings</vt:lpstr>
      <vt:lpstr>Organic</vt:lpstr>
      <vt:lpstr>Violência e Recenseamento eleitoral: balanço dos 30 dias</vt:lpstr>
      <vt:lpstr>Apresentação do PowerPoint</vt:lpstr>
      <vt:lpstr>Contexto</vt:lpstr>
      <vt:lpstr>Metodologia</vt:lpstr>
      <vt:lpstr>Democracia e Eleições</vt:lpstr>
      <vt:lpstr>Democracia e Eleições</vt:lpstr>
      <vt:lpstr>Democracia e Eleições</vt:lpstr>
      <vt:lpstr>Democracia e Eleições</vt:lpstr>
      <vt:lpstr>Democracia e eleições</vt:lpstr>
      <vt:lpstr>Democracia e Eleições</vt:lpstr>
      <vt:lpstr>Violência e Recenseamento eleitoral: balanço dos 30 dias</vt:lpstr>
      <vt:lpstr>Violência e Recenseamento eleitoral: balanço dos 30 dias</vt:lpstr>
      <vt:lpstr>Violência e Recenseamento eleitoral: balanço dos 30 dias</vt:lpstr>
      <vt:lpstr>Violência e Recenseamento eleitoral: balanço dos 30 dias</vt:lpstr>
      <vt:lpstr>Violência e Recenseamento eleitoral: balanço dos 30 dias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Exercer cidadania em ambientes autoritários:  O espaço virtual como alternativa para o exercício das liberdades democráticas</dc:title>
  <dc:creator>LM</dc:creator>
  <cp:lastModifiedBy>Lázaro Mabunda (TI MZ)</cp:lastModifiedBy>
  <cp:revision>90</cp:revision>
  <dcterms:created xsi:type="dcterms:W3CDTF">2023-05-10T20:02:09Z</dcterms:created>
  <dcterms:modified xsi:type="dcterms:W3CDTF">2023-05-21T07:09:54Z</dcterms:modified>
</cp:coreProperties>
</file>