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0" r:id="rId3"/>
    <p:sldId id="308" r:id="rId4"/>
    <p:sldId id="356" r:id="rId5"/>
    <p:sldId id="257" r:id="rId6"/>
    <p:sldId id="357" r:id="rId7"/>
    <p:sldId id="359" r:id="rId8"/>
    <p:sldId id="258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3" r:id="rId21"/>
    <p:sldId id="374" r:id="rId22"/>
    <p:sldId id="3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3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00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rnestonhanale/Desktop/CONSORCIO_ELEICOES/Observacao%20do%20Recenseamento%202023/Relatorios%20e%20Apresentacoes/Graficos%20USADOS%20de%20dados%20agragados_Observacao%20Eleitoral_20052023_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Sheet1!$B$27</c:f>
              <c:strCache>
                <c:ptCount val="1"/>
                <c:pt idx="0">
                  <c:v>Posto que estava aberto na altura da visita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Sheet1!$A$28:$A$30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Sheet1!$B$28:$B$30</c:f>
              <c:numCache>
                <c:formatCode>0%</c:formatCode>
                <c:ptCount val="3"/>
                <c:pt idx="0">
                  <c:v>0.95</c:v>
                </c:pt>
                <c:pt idx="1">
                  <c:v>0.96</c:v>
                </c:pt>
                <c:pt idx="2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8-F146-9299-A4CF3EAC69EB}"/>
            </c:ext>
          </c:extLst>
        </c:ser>
        <c:ser>
          <c:idx val="1"/>
          <c:order val="1"/>
          <c:tx>
            <c:strRef>
              <c:f>Sheet1!$C$27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Sheet1!$A$28:$A$30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Sheet1!$C$28:$C$30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EFB8-F146-9299-A4CF3EAC69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1790720"/>
        <c:axId val="151792256"/>
      </c:barChart>
      <c:catAx>
        <c:axId val="151790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51792256"/>
        <c:crosses val="autoZero"/>
        <c:auto val="1"/>
        <c:lblAlgn val="ctr"/>
        <c:lblOffset val="100"/>
        <c:noMultiLvlLbl val="0"/>
      </c:catAx>
      <c:valAx>
        <c:axId val="1517922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51790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7804607757363681"/>
          <c:w val="0.98883945756780445"/>
          <c:h val="0.43580453484981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Sheet1!$C$112</c:f>
              <c:strCache>
                <c:ptCount val="1"/>
                <c:pt idx="0">
                  <c:v>Percentagem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Sheet1!$A$113:$B$117</c:f>
              <c:strCache>
                <c:ptCount val="5"/>
                <c:pt idx="0">
                  <c:v>Mulheres grávidas</c:v>
                </c:pt>
                <c:pt idx="1">
                  <c:v>Mulheres com bebés </c:v>
                </c:pt>
                <c:pt idx="2">
                  <c:v>Idosos</c:v>
                </c:pt>
                <c:pt idx="3">
                  <c:v>Pessoas com deficiências </c:v>
                </c:pt>
                <c:pt idx="4">
                  <c:v>Pelo menos uma destas categorias</c:v>
                </c:pt>
              </c:strCache>
            </c:strRef>
          </c:cat>
          <c:val>
            <c:numRef>
              <c:f>Sheet1!$C$113:$C$117</c:f>
              <c:numCache>
                <c:formatCode>0%</c:formatCode>
                <c:ptCount val="5"/>
                <c:pt idx="0">
                  <c:v>0.1</c:v>
                </c:pt>
                <c:pt idx="1">
                  <c:v>0.16</c:v>
                </c:pt>
                <c:pt idx="2">
                  <c:v>0.12</c:v>
                </c:pt>
                <c:pt idx="3">
                  <c:v>0.03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60-494F-88EA-972E0AC76137}"/>
            </c:ext>
          </c:extLst>
        </c:ser>
        <c:ser>
          <c:idx val="1"/>
          <c:order val="1"/>
          <c:tx>
            <c:strRef>
              <c:f>Sheet1!$D$112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Sheet1!$A$113:$B$117</c:f>
              <c:strCache>
                <c:ptCount val="5"/>
                <c:pt idx="0">
                  <c:v>Mulheres grávidas</c:v>
                </c:pt>
                <c:pt idx="1">
                  <c:v>Mulheres com bebés </c:v>
                </c:pt>
                <c:pt idx="2">
                  <c:v>Idosos</c:v>
                </c:pt>
                <c:pt idx="3">
                  <c:v>Pessoas com deficiências </c:v>
                </c:pt>
                <c:pt idx="4">
                  <c:v>Pelo menos uma destas categorias</c:v>
                </c:pt>
              </c:strCache>
            </c:strRef>
          </c:cat>
          <c:val>
            <c:numRef>
              <c:f>Sheet1!$D$113:$D$117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C60-494F-88EA-972E0AC761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8238976"/>
        <c:axId val="48240512"/>
      </c:barChart>
      <c:catAx>
        <c:axId val="48238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48240512"/>
        <c:crosses val="autoZero"/>
        <c:auto val="1"/>
        <c:lblAlgn val="ctr"/>
        <c:lblOffset val="100"/>
        <c:noMultiLvlLbl val="0"/>
      </c:catAx>
      <c:valAx>
        <c:axId val="482405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823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9008311461067368"/>
          <c:w val="1"/>
          <c:h val="0.56175342665500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Sheet1!$D$136</c:f>
              <c:strCache>
                <c:ptCount val="1"/>
                <c:pt idx="0">
                  <c:v>Percentagem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Sheet1!$B$137:$C$140</c:f>
              <c:strCache>
                <c:ptCount val="4"/>
                <c:pt idx="0">
                  <c:v>Frelimo</c:v>
                </c:pt>
                <c:pt idx="1">
                  <c:v>Renamo</c:v>
                </c:pt>
                <c:pt idx="2">
                  <c:v>MDM</c:v>
                </c:pt>
                <c:pt idx="3">
                  <c:v>Outros</c:v>
                </c:pt>
              </c:strCache>
            </c:strRef>
          </c:cat>
          <c:val>
            <c:numRef>
              <c:f>Sheet1!$D$137:$D$140</c:f>
              <c:numCache>
                <c:formatCode>0%</c:formatCode>
                <c:ptCount val="4"/>
                <c:pt idx="0">
                  <c:v>0.89</c:v>
                </c:pt>
                <c:pt idx="1">
                  <c:v>0.75</c:v>
                </c:pt>
                <c:pt idx="2">
                  <c:v>0.53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3-CA4B-8E98-1EAAA40F5B4B}"/>
            </c:ext>
          </c:extLst>
        </c:ser>
        <c:ser>
          <c:idx val="1"/>
          <c:order val="1"/>
          <c:tx>
            <c:strRef>
              <c:f>Sheet1!$E$150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Sheet1!$B$137:$C$140</c:f>
              <c:strCache>
                <c:ptCount val="4"/>
                <c:pt idx="0">
                  <c:v>Frelimo</c:v>
                </c:pt>
                <c:pt idx="1">
                  <c:v>Renamo</c:v>
                </c:pt>
                <c:pt idx="2">
                  <c:v>MDM</c:v>
                </c:pt>
                <c:pt idx="3">
                  <c:v>Outros</c:v>
                </c:pt>
              </c:strCache>
            </c:strRef>
          </c:cat>
          <c:val>
            <c:numRef>
              <c:f>Sheet1!$E$151:$E$154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513-CA4B-8E98-1EAAA40F5B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8023424"/>
        <c:axId val="48024960"/>
      </c:barChart>
      <c:catAx>
        <c:axId val="48023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48024960"/>
        <c:crosses val="autoZero"/>
        <c:auto val="1"/>
        <c:lblAlgn val="ctr"/>
        <c:lblOffset val="100"/>
        <c:noMultiLvlLbl val="0"/>
      </c:catAx>
      <c:valAx>
        <c:axId val="480249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8023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9709682123067949"/>
          <c:w val="0.88055555555555554"/>
          <c:h val="0.60081219014289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Sheet1!$A$189</c:f>
              <c:strCache>
                <c:ptCount val="1"/>
                <c:pt idx="0">
                  <c:v>PRM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Sheet1!$B$188:$C$188</c:f>
              <c:strCache>
                <c:ptCount val="2"/>
                <c:pt idx="0">
                  <c:v>Agressivas ou intimidatórias </c:v>
                </c:pt>
                <c:pt idx="1">
                  <c:v>Discretas</c:v>
                </c:pt>
              </c:strCache>
            </c:strRef>
          </c:cat>
          <c:val>
            <c:numRef>
              <c:f>Sheet1!$B$189:$C$189</c:f>
              <c:numCache>
                <c:formatCode>0%</c:formatCode>
                <c:ptCount val="2"/>
                <c:pt idx="0">
                  <c:v>0.05</c:v>
                </c:pt>
                <c:pt idx="1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1-6648-9A95-A41DC6BF08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1866240"/>
        <c:axId val="91867776"/>
      </c:barChart>
      <c:catAx>
        <c:axId val="91866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91867776"/>
        <c:crosses val="autoZero"/>
        <c:auto val="1"/>
        <c:lblAlgn val="ctr"/>
        <c:lblOffset val="100"/>
        <c:noMultiLvlLbl val="0"/>
      </c:catAx>
      <c:valAx>
        <c:axId val="918677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186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Sheet1!$B$39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Sheet1!$A$40:$A$42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Sheet1!$B$40:$B$42</c:f>
              <c:numCache>
                <c:formatCode>0%</c:formatCode>
                <c:ptCount val="3"/>
                <c:pt idx="0">
                  <c:v>0.2</c:v>
                </c:pt>
                <c:pt idx="1">
                  <c:v>0.26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F5-E649-AFC7-A559783BB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9047296"/>
        <c:axId val="139137792"/>
      </c:barChart>
      <c:catAx>
        <c:axId val="1390472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39137792"/>
        <c:crosses val="autoZero"/>
        <c:auto val="1"/>
        <c:lblAlgn val="ctr"/>
        <c:lblOffset val="100"/>
        <c:noMultiLvlLbl val="0"/>
      </c:catAx>
      <c:valAx>
        <c:axId val="139137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3904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501913726148383E-2"/>
          <c:y val="0.2548979294254885"/>
          <c:w val="0.92507890332536169"/>
          <c:h val="0.3504327063283758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Sheet2!$B$20:$B$32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Sheet2!$C$20:$C$32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4A97-9542-A13D-111F9942A0EF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Sheet2!$B$20:$B$32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Sheet2!$D$20:$D$32</c:f>
              <c:numCache>
                <c:formatCode>0%</c:formatCode>
                <c:ptCount val="13"/>
                <c:pt idx="1">
                  <c:v>0.38</c:v>
                </c:pt>
                <c:pt idx="2">
                  <c:v>0.1</c:v>
                </c:pt>
                <c:pt idx="3">
                  <c:v>0.25</c:v>
                </c:pt>
                <c:pt idx="4">
                  <c:v>0.4</c:v>
                </c:pt>
                <c:pt idx="5">
                  <c:v>0.14000000000000001</c:v>
                </c:pt>
                <c:pt idx="6">
                  <c:v>0</c:v>
                </c:pt>
                <c:pt idx="7">
                  <c:v>0.1</c:v>
                </c:pt>
                <c:pt idx="8">
                  <c:v>0.04</c:v>
                </c:pt>
                <c:pt idx="9">
                  <c:v>0.12</c:v>
                </c:pt>
                <c:pt idx="10">
                  <c:v>0.28000000000000003</c:v>
                </c:pt>
                <c:pt idx="11">
                  <c:v>0.11</c:v>
                </c:pt>
                <c:pt idx="1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7-9542-A13D-111F9942A0EF}"/>
            </c:ext>
          </c:extLst>
        </c:ser>
        <c:ser>
          <c:idx val="2"/>
          <c:order val="2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Sheet2!$B$20:$B$32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Sheet2!$E$20:$E$32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4A97-9542-A13D-111F9942A0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4978176"/>
        <c:axId val="135283072"/>
      </c:barChart>
      <c:catAx>
        <c:axId val="134978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35283072"/>
        <c:crosses val="autoZero"/>
        <c:auto val="1"/>
        <c:lblAlgn val="ctr"/>
        <c:lblOffset val="100"/>
        <c:noMultiLvlLbl val="0"/>
      </c:catAx>
      <c:valAx>
        <c:axId val="135283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4978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11111111111108E-2"/>
          <c:y val="0.36232830271216104"/>
          <c:w val="0.93888888888888888"/>
          <c:h val="0.521691819772528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Sheet1!$A$21</c:f>
              <c:strCache>
                <c:ptCount val="1"/>
                <c:pt idx="0">
                  <c:v>SEMANA 1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C22-A34E-9B24-C7D2B5E4CD0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C22-A34E-9B24-C7D2B5E4C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Sheet1!$B$20:$D$20</c:f>
              <c:numCache>
                <c:formatCode>General</c:formatCode>
                <c:ptCount val="3"/>
              </c:numCache>
            </c:numRef>
          </c:cat>
          <c:val>
            <c:numRef>
              <c:f>Sheet1!$B$21:$D$21</c:f>
              <c:numCache>
                <c:formatCode>0.00%</c:formatCode>
                <c:ptCount val="3"/>
                <c:pt idx="1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22-A34E-9B24-C7D2B5E4CD01}"/>
            </c:ext>
          </c:extLst>
        </c:ser>
        <c:ser>
          <c:idx val="1"/>
          <c:order val="1"/>
          <c:tx>
            <c:strRef>
              <c:f>Sheet1!$A$22</c:f>
              <c:strCache>
                <c:ptCount val="1"/>
                <c:pt idx="0">
                  <c:v>SEMANA 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Sheet1!$B$20:$D$20</c:f>
              <c:numCache>
                <c:formatCode>General</c:formatCode>
                <c:ptCount val="3"/>
              </c:numCache>
            </c:numRef>
          </c:cat>
          <c:val>
            <c:numRef>
              <c:f>Sheet1!$B$22:$D$22</c:f>
              <c:numCache>
                <c:formatCode>0%</c:formatCode>
                <c:ptCount val="3"/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22-A34E-9B24-C7D2B5E4CD01}"/>
            </c:ext>
          </c:extLst>
        </c:ser>
        <c:ser>
          <c:idx val="2"/>
          <c:order val="2"/>
          <c:tx>
            <c:strRef>
              <c:f>Sheet1!$A$23</c:f>
              <c:strCache>
                <c:ptCount val="1"/>
                <c:pt idx="0">
                  <c:v>SEMANA 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Sheet1!$B$20:$D$20</c:f>
              <c:numCache>
                <c:formatCode>General</c:formatCode>
                <c:ptCount val="3"/>
              </c:numCache>
            </c:numRef>
          </c:cat>
          <c:val>
            <c:numRef>
              <c:f>Sheet1!$B$23:$D$23</c:f>
              <c:numCache>
                <c:formatCode>0%</c:formatCode>
                <c:ptCount val="3"/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22-A34E-9B24-C7D2B5E4CD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827072"/>
        <c:axId val="112267264"/>
      </c:barChart>
      <c:catAx>
        <c:axId val="97827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2267264"/>
        <c:crosses val="autoZero"/>
        <c:auto val="1"/>
        <c:lblAlgn val="ctr"/>
        <c:lblOffset val="100"/>
        <c:noMultiLvlLbl val="0"/>
      </c:catAx>
      <c:valAx>
        <c:axId val="11226726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978270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/>
          </a:pPr>
          <a:endParaRPr lang="pt-M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Sheet1!$C$87</c:f>
              <c:strCache>
                <c:ptCount val="1"/>
                <c:pt idx="0">
                  <c:v>não receberam cartao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Sheet1!$B$88:$B$92</c:f>
              <c:strCache>
                <c:ptCount val="4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  <c:pt idx="3">
                  <c:v>GLOBAL</c:v>
                </c:pt>
              </c:strCache>
            </c:strRef>
          </c:cat>
          <c:val>
            <c:numRef>
              <c:f>Sheet1!$C$88:$C$92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4CE9-9148-AB2D-439630E3747C}"/>
            </c:ext>
          </c:extLst>
        </c:ser>
        <c:ser>
          <c:idx val="1"/>
          <c:order val="1"/>
          <c:tx>
            <c:strRef>
              <c:f>Sheet1!$D$87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Sheet1!$B$88:$B$92</c:f>
              <c:strCache>
                <c:ptCount val="4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  <c:pt idx="3">
                  <c:v>GLOBAL</c:v>
                </c:pt>
              </c:strCache>
            </c:strRef>
          </c:cat>
          <c:val>
            <c:numRef>
              <c:f>Sheet1!$D$88:$D$92</c:f>
              <c:numCache>
                <c:formatCode>General</c:formatCode>
                <c:ptCount val="5"/>
                <c:pt idx="0">
                  <c:v>4</c:v>
                </c:pt>
                <c:pt idx="1">
                  <c:v>19</c:v>
                </c:pt>
                <c:pt idx="2">
                  <c:v>15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E9-9148-AB2D-439630E374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9232384"/>
        <c:axId val="139391744"/>
      </c:barChart>
      <c:catAx>
        <c:axId val="13923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39391744"/>
        <c:crosses val="autoZero"/>
        <c:auto val="1"/>
        <c:lblAlgn val="ctr"/>
        <c:lblOffset val="100"/>
        <c:noMultiLvlLbl val="0"/>
      </c:catAx>
      <c:valAx>
        <c:axId val="139391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9232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Sheet2!$B$2:$B$14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6F37-5842-BACB-47444A51642C}"/>
            </c:ext>
          </c:extLst>
        </c:ser>
        <c:ser>
          <c:idx val="1"/>
          <c:order val="1"/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37-5842-BACB-47444A5164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Sheet2!$B$2:$B$14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Sheet2!$D$2:$D$14</c:f>
              <c:numCache>
                <c:formatCode>0%</c:formatCode>
                <c:ptCount val="13"/>
                <c:pt idx="0" formatCode="General">
                  <c:v>0</c:v>
                </c:pt>
                <c:pt idx="1">
                  <c:v>0.05</c:v>
                </c:pt>
                <c:pt idx="2">
                  <c:v>7.0000000000000007E-2</c:v>
                </c:pt>
                <c:pt idx="3">
                  <c:v>0.25</c:v>
                </c:pt>
                <c:pt idx="4">
                  <c:v>0.23</c:v>
                </c:pt>
                <c:pt idx="5">
                  <c:v>0.1</c:v>
                </c:pt>
                <c:pt idx="6">
                  <c:v>0.12</c:v>
                </c:pt>
                <c:pt idx="7">
                  <c:v>0.12</c:v>
                </c:pt>
                <c:pt idx="8">
                  <c:v>0</c:v>
                </c:pt>
                <c:pt idx="9">
                  <c:v>0.09</c:v>
                </c:pt>
                <c:pt idx="10">
                  <c:v>0.08</c:v>
                </c:pt>
                <c:pt idx="11">
                  <c:v>0.03</c:v>
                </c:pt>
                <c:pt idx="1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37-5842-BACB-47444A51642C}"/>
            </c:ext>
          </c:extLst>
        </c:ser>
        <c:ser>
          <c:idx val="2"/>
          <c:order val="2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Sheet2!$B$2:$B$14</c:f>
              <c:strCache>
                <c:ptCount val="13"/>
                <c:pt idx="1">
                  <c:v>Niassa</c:v>
                </c:pt>
                <c:pt idx="2">
                  <c:v>Cabo Delegado</c:v>
                </c:pt>
                <c:pt idx="3">
                  <c:v>Nampula</c:v>
                </c:pt>
                <c:pt idx="4">
                  <c:v>Zambezia</c:v>
                </c:pt>
                <c:pt idx="5">
                  <c:v>Tete</c:v>
                </c:pt>
                <c:pt idx="6">
                  <c:v>Manica</c:v>
                </c:pt>
                <c:pt idx="7">
                  <c:v>Sofala</c:v>
                </c:pt>
                <c:pt idx="8">
                  <c:v>Inhambane</c:v>
                </c:pt>
                <c:pt idx="9">
                  <c:v>Gaza</c:v>
                </c:pt>
                <c:pt idx="10">
                  <c:v>Provincia de Maputo</c:v>
                </c:pt>
                <c:pt idx="11">
                  <c:v>Cidade de Maputo</c:v>
                </c:pt>
                <c:pt idx="12">
                  <c:v>Media Nacional</c:v>
                </c:pt>
              </c:strCache>
            </c:strRef>
          </c:cat>
          <c:val>
            <c:numRef>
              <c:f>Sheet2!$E$2:$E$14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3-6F37-5842-BACB-47444A5164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4256512"/>
        <c:axId val="114291072"/>
      </c:barChart>
      <c:catAx>
        <c:axId val="114256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14291072"/>
        <c:crosses val="autoZero"/>
        <c:auto val="1"/>
        <c:lblAlgn val="ctr"/>
        <c:lblOffset val="100"/>
        <c:noMultiLvlLbl val="0"/>
      </c:catAx>
      <c:valAx>
        <c:axId val="114291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4256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795462841088842E-2"/>
          <c:y val="0.19130581712598915"/>
          <c:w val="0.82691751611328213"/>
          <c:h val="0.61754753043084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Sheet2!$B$41</c:f>
              <c:strCache>
                <c:ptCount val="1"/>
                <c:pt idx="0">
                  <c:v>Tem( min)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Sheet2!$A$42:$A$44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Sheet2!$B$42:$B$44</c:f>
              <c:numCache>
                <c:formatCode>General</c:formatCode>
                <c:ptCount val="3"/>
                <c:pt idx="0">
                  <c:v>7.5</c:v>
                </c:pt>
                <c:pt idx="1">
                  <c:v>7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DF-2A4E-B8F5-BF6F733553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0412800"/>
        <c:axId val="100447360"/>
      </c:barChart>
      <c:catAx>
        <c:axId val="100412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t-MZ"/>
          </a:p>
        </c:txPr>
        <c:crossAx val="100447360"/>
        <c:crosses val="autoZero"/>
        <c:auto val="1"/>
        <c:lblAlgn val="ctr"/>
        <c:lblOffset val="100"/>
        <c:noMultiLvlLbl val="0"/>
      </c:catAx>
      <c:valAx>
        <c:axId val="100447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041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Sheet2!$B$51</c:f>
              <c:strCache>
                <c:ptCount val="1"/>
                <c:pt idx="0">
                  <c:v>percentagem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501-4A46-AD04-31065E46A7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Sheet2!$A$52:$A$54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Sheet2!$B$52:$B$54</c:f>
              <c:numCache>
                <c:formatCode>0%</c:formatCode>
                <c:ptCount val="3"/>
                <c:pt idx="0" formatCode="0.00%">
                  <c:v>0.63500000000000056</c:v>
                </c:pt>
                <c:pt idx="1">
                  <c:v>0.66000000000000081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1-4A46-AD04-31065E46A71E}"/>
            </c:ext>
          </c:extLst>
        </c:ser>
        <c:ser>
          <c:idx val="1"/>
          <c:order val="1"/>
          <c:tx>
            <c:strRef>
              <c:f>Sheet2!$C$51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Sheet2!$A$52:$A$54</c:f>
              <c:strCache>
                <c:ptCount val="3"/>
                <c:pt idx="0">
                  <c:v>Semana 1</c:v>
                </c:pt>
                <c:pt idx="1">
                  <c:v>Semana 2</c:v>
                </c:pt>
                <c:pt idx="2">
                  <c:v>Semana 4</c:v>
                </c:pt>
              </c:strCache>
            </c:strRef>
          </c:cat>
          <c:val>
            <c:numRef>
              <c:f>Sheet2!$C$52:$C$54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A501-4A46-AD04-31065E46A7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0456320"/>
        <c:axId val="100457856"/>
      </c:barChart>
      <c:catAx>
        <c:axId val="100456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100457856"/>
        <c:crosses val="autoZero"/>
        <c:auto val="1"/>
        <c:lblAlgn val="ctr"/>
        <c:lblOffset val="100"/>
        <c:noMultiLvlLbl val="0"/>
      </c:catAx>
      <c:valAx>
        <c:axId val="10045785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100456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pt-M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111111111111109E-2"/>
          <c:y val="4.4801561862579508E-3"/>
          <c:w val="0.93888888888888922"/>
          <c:h val="0.5984511643692386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pt-M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Sheet1!$B$96:$B$99</c:f>
              <c:strCache>
                <c:ptCount val="4"/>
                <c:pt idx="1">
                  <c:v>Inacessíveis </c:v>
                </c:pt>
                <c:pt idx="2">
                  <c:v>Acessíveis </c:v>
                </c:pt>
                <c:pt idx="3">
                  <c:v>Um em cada seis são Inacessíveis </c:v>
                </c:pt>
              </c:strCache>
            </c:strRef>
          </c:cat>
          <c:val>
            <c:numRef>
              <c:f>Sheet1!$C$96:$C$99</c:f>
              <c:numCache>
                <c:formatCode>General</c:formatCode>
                <c:ptCount val="4"/>
                <c:pt idx="0">
                  <c:v>0</c:v>
                </c:pt>
                <c:pt idx="1">
                  <c:v>16.5</c:v>
                </c:pt>
                <c:pt idx="2">
                  <c:v>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B-0344-834B-E5F9AE0FBCE3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Sheet1!$B$96:$B$99</c:f>
              <c:strCache>
                <c:ptCount val="4"/>
                <c:pt idx="1">
                  <c:v>Inacessíveis </c:v>
                </c:pt>
                <c:pt idx="2">
                  <c:v>Acessíveis </c:v>
                </c:pt>
                <c:pt idx="3">
                  <c:v>Um em cada seis são Inacessíveis </c:v>
                </c:pt>
              </c:strCache>
            </c:strRef>
          </c:cat>
          <c:val>
            <c:numRef>
              <c:f>Sheet1!$D$96:$D$99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56B-0344-834B-E5F9AE0FBC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7917312"/>
        <c:axId val="47923200"/>
      </c:barChart>
      <c:catAx>
        <c:axId val="47917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MZ"/>
          </a:p>
        </c:txPr>
        <c:crossAx val="47923200"/>
        <c:crosses val="autoZero"/>
        <c:auto val="1"/>
        <c:lblAlgn val="ctr"/>
        <c:lblOffset val="100"/>
        <c:noMultiLvlLbl val="0"/>
      </c:catAx>
      <c:valAx>
        <c:axId val="47923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7917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679F7-BD49-4A29-9420-76F2E4C7FDD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A15D2-F5CB-4751-9760-8CAD90E60E2A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Centro de Integridade Pública (CIP) 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B6E62E-28F2-4F46-8A88-E985D8CCC0BB}" type="parTrans" cxnId="{871BC2B4-CB3F-4C73-B6A3-A7644BA896BC}">
      <dgm:prSet/>
      <dgm:spPr/>
      <dgm:t>
        <a:bodyPr/>
        <a:lstStyle/>
        <a:p>
          <a:endParaRPr lang="en-US"/>
        </a:p>
      </dgm:t>
    </dgm:pt>
    <dgm:pt modelId="{F29FD59A-9851-42E8-884F-8A77357D1359}" type="sibTrans" cxnId="{871BC2B4-CB3F-4C73-B6A3-A7644BA896BC}">
      <dgm:prSet/>
      <dgm:spPr/>
      <dgm:t>
        <a:bodyPr/>
        <a:lstStyle/>
        <a:p>
          <a:endParaRPr lang="en-US"/>
        </a:p>
      </dgm:t>
    </dgm:pt>
    <dgm:pt modelId="{30A0E2C8-E17B-4A1D-8956-67A0471DDB20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Centro de Aprendizagem e Capacitação da Sociedade Civil (CESC) 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2FFDF1-5323-4C8A-AF7B-CB348EA46192}" type="parTrans" cxnId="{336793E3-8EB4-40D8-958C-FAFE7EF1C3DE}">
      <dgm:prSet/>
      <dgm:spPr/>
      <dgm:t>
        <a:bodyPr/>
        <a:lstStyle/>
        <a:p>
          <a:endParaRPr lang="en-US"/>
        </a:p>
      </dgm:t>
    </dgm:pt>
    <dgm:pt modelId="{ED00685D-FBF5-42D2-80ED-CDC730CEF704}" type="sibTrans" cxnId="{336793E3-8EB4-40D8-958C-FAFE7EF1C3DE}">
      <dgm:prSet/>
      <dgm:spPr/>
      <dgm:t>
        <a:bodyPr/>
        <a:lstStyle/>
        <a:p>
          <a:endParaRPr lang="en-US"/>
        </a:p>
      </dgm:t>
    </dgm:pt>
    <dgm:pt modelId="{F2E014DF-7120-4445-B709-D4EAB613B4BE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Comissão Episcopal Justiça e Paz da Igreja Católica (CEJP)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F55040-FEE8-46D7-90C8-C1988B5944C4}" type="parTrans" cxnId="{34BCC445-E45C-4A2E-8041-6A5C09DA4008}">
      <dgm:prSet/>
      <dgm:spPr/>
      <dgm:t>
        <a:bodyPr/>
        <a:lstStyle/>
        <a:p>
          <a:endParaRPr lang="en-US"/>
        </a:p>
      </dgm:t>
    </dgm:pt>
    <dgm:pt modelId="{E8CC3305-457B-4C02-AA38-23AA7F006326}" type="sibTrans" cxnId="{34BCC445-E45C-4A2E-8041-6A5C09DA4008}">
      <dgm:prSet/>
      <dgm:spPr/>
      <dgm:t>
        <a:bodyPr/>
        <a:lstStyle/>
        <a:p>
          <a:endParaRPr lang="en-US"/>
        </a:p>
      </dgm:t>
    </dgm:pt>
    <dgm:pt modelId="{1B6055BC-1C49-4733-8E6F-E473C85C8C15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Fórum das Associações Moçambicanas de Pessoas com Deficiência (FAMOD)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32661-80F9-4891-94D8-1D0764349D12}" type="parTrans" cxnId="{C4FE8E5B-E287-48DB-AAD4-F9FA4F3B94EB}">
      <dgm:prSet/>
      <dgm:spPr/>
      <dgm:t>
        <a:bodyPr/>
        <a:lstStyle/>
        <a:p>
          <a:endParaRPr lang="en-US"/>
        </a:p>
      </dgm:t>
    </dgm:pt>
    <dgm:pt modelId="{8E5F14EA-8108-42D5-A8AB-1E1D3B25CE35}" type="sibTrans" cxnId="{C4FE8E5B-E287-48DB-AAD4-F9FA4F3B94EB}">
      <dgm:prSet/>
      <dgm:spPr/>
      <dgm:t>
        <a:bodyPr/>
        <a:lstStyle/>
        <a:p>
          <a:endParaRPr lang="en-US"/>
        </a:p>
      </dgm:t>
    </dgm:pt>
    <dgm:pt modelId="{27F1F409-441C-468A-B12F-C0680244121F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Instituto de Comunicação Social da África Austral (MISA-MOÇAMBIQUE)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5CAC37-AB4C-4FCE-BDE2-2148CA3CD52F}" type="parTrans" cxnId="{7A339962-A62D-450A-B963-BB72BF547981}">
      <dgm:prSet/>
      <dgm:spPr/>
      <dgm:t>
        <a:bodyPr/>
        <a:lstStyle/>
        <a:p>
          <a:endParaRPr lang="en-US"/>
        </a:p>
      </dgm:t>
    </dgm:pt>
    <dgm:pt modelId="{F2C458F4-BF9B-4FBB-8B83-97D9B98C5E4D}" type="sibTrans" cxnId="{7A339962-A62D-450A-B963-BB72BF547981}">
      <dgm:prSet/>
      <dgm:spPr/>
      <dgm:t>
        <a:bodyPr/>
        <a:lstStyle/>
        <a:p>
          <a:endParaRPr lang="en-US"/>
        </a:p>
      </dgm:t>
    </dgm:pt>
    <dgm:pt modelId="{1C01F507-369E-4AF2-8AC6-FFB1BA0AE808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Núcleo das Associações Femininas da Zambézia (NAFEZA)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E966D7-F1D3-4434-BE88-F128723F98C0}" type="parTrans" cxnId="{AEB766D8-A920-41A1-AFA5-ED28F27964D6}">
      <dgm:prSet/>
      <dgm:spPr/>
      <dgm:t>
        <a:bodyPr/>
        <a:lstStyle/>
        <a:p>
          <a:endParaRPr lang="en-US"/>
        </a:p>
      </dgm:t>
    </dgm:pt>
    <dgm:pt modelId="{E4B8237B-2BB4-4DD9-A18A-9571208ECEBC}" type="sibTrans" cxnId="{AEB766D8-A920-41A1-AFA5-ED28F27964D6}">
      <dgm:prSet/>
      <dgm:spPr/>
      <dgm:t>
        <a:bodyPr/>
        <a:lstStyle/>
        <a:p>
          <a:endParaRPr lang="en-US"/>
        </a:p>
      </dgm:t>
    </dgm:pt>
    <dgm:pt modelId="{AAF9CA76-A2B8-4296-B288-151DA51EBF28}">
      <dgm:prSet custT="1"/>
      <dgm:spPr/>
      <dgm:t>
        <a:bodyPr/>
        <a:lstStyle/>
        <a:p>
          <a:r>
            <a:rPr lang="pt-PT" sz="2000" dirty="0">
              <a:latin typeface="Arial" panose="020B0604020202020204" pitchFamily="34" charset="0"/>
              <a:cs typeface="Arial" panose="020B0604020202020204" pitchFamily="34" charset="0"/>
            </a:rPr>
            <a:t>Solidariedade Moçambique (SOLDMOZ)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D40500-3C85-4237-B89A-895470679F34}" type="parTrans" cxnId="{F3A7786E-199B-48D8-B0E4-174447AFCAA0}">
      <dgm:prSet/>
      <dgm:spPr/>
      <dgm:t>
        <a:bodyPr/>
        <a:lstStyle/>
        <a:p>
          <a:endParaRPr lang="en-US"/>
        </a:p>
      </dgm:t>
    </dgm:pt>
    <dgm:pt modelId="{A2A976FB-5C7C-4508-8F09-75221FC573E4}" type="sibTrans" cxnId="{F3A7786E-199B-48D8-B0E4-174447AFCAA0}">
      <dgm:prSet/>
      <dgm:spPr/>
      <dgm:t>
        <a:bodyPr/>
        <a:lstStyle/>
        <a:p>
          <a:endParaRPr lang="en-US"/>
        </a:p>
      </dgm:t>
    </dgm:pt>
    <dgm:pt modelId="{D5D58CA2-712A-774E-850E-B1A14CB958B9}" type="pres">
      <dgm:prSet presAssocID="{030679F7-BD49-4A29-9420-76F2E4C7FDD8}" presName="vert0" presStyleCnt="0">
        <dgm:presLayoutVars>
          <dgm:dir/>
          <dgm:animOne val="branch"/>
          <dgm:animLvl val="lvl"/>
        </dgm:presLayoutVars>
      </dgm:prSet>
      <dgm:spPr/>
    </dgm:pt>
    <dgm:pt modelId="{42372064-68BD-1049-B89B-2C0B95BB480C}" type="pres">
      <dgm:prSet presAssocID="{766A15D2-F5CB-4751-9760-8CAD90E60E2A}" presName="thickLine" presStyleLbl="alignNode1" presStyleIdx="0" presStyleCnt="7"/>
      <dgm:spPr/>
    </dgm:pt>
    <dgm:pt modelId="{D66F6859-C189-8747-A3EE-6A7F7BF45615}" type="pres">
      <dgm:prSet presAssocID="{766A15D2-F5CB-4751-9760-8CAD90E60E2A}" presName="horz1" presStyleCnt="0"/>
      <dgm:spPr/>
    </dgm:pt>
    <dgm:pt modelId="{4052621B-043A-6D49-8E85-2994E3F515ED}" type="pres">
      <dgm:prSet presAssocID="{766A15D2-F5CB-4751-9760-8CAD90E60E2A}" presName="tx1" presStyleLbl="revTx" presStyleIdx="0" presStyleCnt="7"/>
      <dgm:spPr/>
    </dgm:pt>
    <dgm:pt modelId="{11DB6F27-6B6E-CE40-9668-9B5D01A2F802}" type="pres">
      <dgm:prSet presAssocID="{766A15D2-F5CB-4751-9760-8CAD90E60E2A}" presName="vert1" presStyleCnt="0"/>
      <dgm:spPr/>
    </dgm:pt>
    <dgm:pt modelId="{DF0A45A5-E8D1-7C4C-AF7E-71CFDAF40BF6}" type="pres">
      <dgm:prSet presAssocID="{30A0E2C8-E17B-4A1D-8956-67A0471DDB20}" presName="thickLine" presStyleLbl="alignNode1" presStyleIdx="1" presStyleCnt="7"/>
      <dgm:spPr/>
    </dgm:pt>
    <dgm:pt modelId="{AE28388D-0B9D-B746-A240-3DBC0C0C4F7E}" type="pres">
      <dgm:prSet presAssocID="{30A0E2C8-E17B-4A1D-8956-67A0471DDB20}" presName="horz1" presStyleCnt="0"/>
      <dgm:spPr/>
    </dgm:pt>
    <dgm:pt modelId="{350F4AC9-F2A9-2640-A579-0E3FE743E4C7}" type="pres">
      <dgm:prSet presAssocID="{30A0E2C8-E17B-4A1D-8956-67A0471DDB20}" presName="tx1" presStyleLbl="revTx" presStyleIdx="1" presStyleCnt="7"/>
      <dgm:spPr/>
    </dgm:pt>
    <dgm:pt modelId="{D2B45773-1B2C-494F-BAA7-29AF3AD90D8B}" type="pres">
      <dgm:prSet presAssocID="{30A0E2C8-E17B-4A1D-8956-67A0471DDB20}" presName="vert1" presStyleCnt="0"/>
      <dgm:spPr/>
    </dgm:pt>
    <dgm:pt modelId="{238A2E51-13EE-AC4E-B52A-B3AFF5CF8B6E}" type="pres">
      <dgm:prSet presAssocID="{F2E014DF-7120-4445-B709-D4EAB613B4BE}" presName="thickLine" presStyleLbl="alignNode1" presStyleIdx="2" presStyleCnt="7"/>
      <dgm:spPr/>
    </dgm:pt>
    <dgm:pt modelId="{9F840102-BDD9-1E45-AC39-D5E211E6CB12}" type="pres">
      <dgm:prSet presAssocID="{F2E014DF-7120-4445-B709-D4EAB613B4BE}" presName="horz1" presStyleCnt="0"/>
      <dgm:spPr/>
    </dgm:pt>
    <dgm:pt modelId="{0220E45F-E55D-A541-B731-B01B51CEBE19}" type="pres">
      <dgm:prSet presAssocID="{F2E014DF-7120-4445-B709-D4EAB613B4BE}" presName="tx1" presStyleLbl="revTx" presStyleIdx="2" presStyleCnt="7"/>
      <dgm:spPr/>
    </dgm:pt>
    <dgm:pt modelId="{60666849-ED04-C244-AD3F-D5B1F9730D7E}" type="pres">
      <dgm:prSet presAssocID="{F2E014DF-7120-4445-B709-D4EAB613B4BE}" presName="vert1" presStyleCnt="0"/>
      <dgm:spPr/>
    </dgm:pt>
    <dgm:pt modelId="{B4D28D67-5391-F749-A49A-BA6DCE02B230}" type="pres">
      <dgm:prSet presAssocID="{1B6055BC-1C49-4733-8E6F-E473C85C8C15}" presName="thickLine" presStyleLbl="alignNode1" presStyleIdx="3" presStyleCnt="7"/>
      <dgm:spPr/>
    </dgm:pt>
    <dgm:pt modelId="{12354A94-A2D0-8248-91B5-CC8932CF580A}" type="pres">
      <dgm:prSet presAssocID="{1B6055BC-1C49-4733-8E6F-E473C85C8C15}" presName="horz1" presStyleCnt="0"/>
      <dgm:spPr/>
    </dgm:pt>
    <dgm:pt modelId="{020DED15-947B-F841-A8F7-4915EBB651E5}" type="pres">
      <dgm:prSet presAssocID="{1B6055BC-1C49-4733-8E6F-E473C85C8C15}" presName="tx1" presStyleLbl="revTx" presStyleIdx="3" presStyleCnt="7"/>
      <dgm:spPr/>
    </dgm:pt>
    <dgm:pt modelId="{EB980EE9-133C-6D40-AB26-8EAB29A5958D}" type="pres">
      <dgm:prSet presAssocID="{1B6055BC-1C49-4733-8E6F-E473C85C8C15}" presName="vert1" presStyleCnt="0"/>
      <dgm:spPr/>
    </dgm:pt>
    <dgm:pt modelId="{E53DDB27-8EFC-D44D-AAC9-204DCA05DEA8}" type="pres">
      <dgm:prSet presAssocID="{27F1F409-441C-468A-B12F-C0680244121F}" presName="thickLine" presStyleLbl="alignNode1" presStyleIdx="4" presStyleCnt="7"/>
      <dgm:spPr/>
    </dgm:pt>
    <dgm:pt modelId="{954206A5-8050-624F-B862-427E9F9CE876}" type="pres">
      <dgm:prSet presAssocID="{27F1F409-441C-468A-B12F-C0680244121F}" presName="horz1" presStyleCnt="0"/>
      <dgm:spPr/>
    </dgm:pt>
    <dgm:pt modelId="{FB50D7BB-0E49-7E45-A853-4B61F7F90A6E}" type="pres">
      <dgm:prSet presAssocID="{27F1F409-441C-468A-B12F-C0680244121F}" presName="tx1" presStyleLbl="revTx" presStyleIdx="4" presStyleCnt="7"/>
      <dgm:spPr/>
    </dgm:pt>
    <dgm:pt modelId="{CD497A93-D803-3244-8391-CD464780BB63}" type="pres">
      <dgm:prSet presAssocID="{27F1F409-441C-468A-B12F-C0680244121F}" presName="vert1" presStyleCnt="0"/>
      <dgm:spPr/>
    </dgm:pt>
    <dgm:pt modelId="{70AB012E-1DA1-554D-B28C-F8152FB88DD6}" type="pres">
      <dgm:prSet presAssocID="{1C01F507-369E-4AF2-8AC6-FFB1BA0AE808}" presName="thickLine" presStyleLbl="alignNode1" presStyleIdx="5" presStyleCnt="7"/>
      <dgm:spPr/>
    </dgm:pt>
    <dgm:pt modelId="{8EA6D30B-8F71-F549-91DF-A84E1DEE6D88}" type="pres">
      <dgm:prSet presAssocID="{1C01F507-369E-4AF2-8AC6-FFB1BA0AE808}" presName="horz1" presStyleCnt="0"/>
      <dgm:spPr/>
    </dgm:pt>
    <dgm:pt modelId="{AFE08D5B-1E51-EB47-87AB-137F67A282C3}" type="pres">
      <dgm:prSet presAssocID="{1C01F507-369E-4AF2-8AC6-FFB1BA0AE808}" presName="tx1" presStyleLbl="revTx" presStyleIdx="5" presStyleCnt="7"/>
      <dgm:spPr/>
    </dgm:pt>
    <dgm:pt modelId="{2F3FC377-E2EB-7840-8D1B-F136105CA8B6}" type="pres">
      <dgm:prSet presAssocID="{1C01F507-369E-4AF2-8AC6-FFB1BA0AE808}" presName="vert1" presStyleCnt="0"/>
      <dgm:spPr/>
    </dgm:pt>
    <dgm:pt modelId="{45115617-5B11-CB4A-8BCE-898705F9E860}" type="pres">
      <dgm:prSet presAssocID="{AAF9CA76-A2B8-4296-B288-151DA51EBF28}" presName="thickLine" presStyleLbl="alignNode1" presStyleIdx="6" presStyleCnt="7"/>
      <dgm:spPr/>
    </dgm:pt>
    <dgm:pt modelId="{A461EFAB-E73B-0C49-95ED-7881A904F38F}" type="pres">
      <dgm:prSet presAssocID="{AAF9CA76-A2B8-4296-B288-151DA51EBF28}" presName="horz1" presStyleCnt="0"/>
      <dgm:spPr/>
    </dgm:pt>
    <dgm:pt modelId="{44900840-0092-6345-A67E-A75391A7124F}" type="pres">
      <dgm:prSet presAssocID="{AAF9CA76-A2B8-4296-B288-151DA51EBF28}" presName="tx1" presStyleLbl="revTx" presStyleIdx="6" presStyleCnt="7"/>
      <dgm:spPr/>
    </dgm:pt>
    <dgm:pt modelId="{6EBB0546-0301-014D-B6A9-7FC4966A06C1}" type="pres">
      <dgm:prSet presAssocID="{AAF9CA76-A2B8-4296-B288-151DA51EBF28}" presName="vert1" presStyleCnt="0"/>
      <dgm:spPr/>
    </dgm:pt>
  </dgm:ptLst>
  <dgm:cxnLst>
    <dgm:cxn modelId="{86475630-DCF9-D243-A8A8-FB5D94AEE6B3}" type="presOf" srcId="{1C01F507-369E-4AF2-8AC6-FFB1BA0AE808}" destId="{AFE08D5B-1E51-EB47-87AB-137F67A282C3}" srcOrd="0" destOrd="0" presId="urn:microsoft.com/office/officeart/2008/layout/LinedList"/>
    <dgm:cxn modelId="{EA35B634-B95B-744A-A6C1-4070A5707C46}" type="presOf" srcId="{30A0E2C8-E17B-4A1D-8956-67A0471DDB20}" destId="{350F4AC9-F2A9-2640-A579-0E3FE743E4C7}" srcOrd="0" destOrd="0" presId="urn:microsoft.com/office/officeart/2008/layout/LinedList"/>
    <dgm:cxn modelId="{552B4238-3E15-2241-B24F-5E582C219A09}" type="presOf" srcId="{27F1F409-441C-468A-B12F-C0680244121F}" destId="{FB50D7BB-0E49-7E45-A853-4B61F7F90A6E}" srcOrd="0" destOrd="0" presId="urn:microsoft.com/office/officeart/2008/layout/LinedList"/>
    <dgm:cxn modelId="{34BCC445-E45C-4A2E-8041-6A5C09DA4008}" srcId="{030679F7-BD49-4A29-9420-76F2E4C7FDD8}" destId="{F2E014DF-7120-4445-B709-D4EAB613B4BE}" srcOrd="2" destOrd="0" parTransId="{80F55040-FEE8-46D7-90C8-C1988B5944C4}" sibTransId="{E8CC3305-457B-4C02-AA38-23AA7F006326}"/>
    <dgm:cxn modelId="{304A5A47-F126-8547-8663-028301F964FA}" type="presOf" srcId="{AAF9CA76-A2B8-4296-B288-151DA51EBF28}" destId="{44900840-0092-6345-A67E-A75391A7124F}" srcOrd="0" destOrd="0" presId="urn:microsoft.com/office/officeart/2008/layout/LinedList"/>
    <dgm:cxn modelId="{C4FE8E5B-E287-48DB-AAD4-F9FA4F3B94EB}" srcId="{030679F7-BD49-4A29-9420-76F2E4C7FDD8}" destId="{1B6055BC-1C49-4733-8E6F-E473C85C8C15}" srcOrd="3" destOrd="0" parTransId="{C2032661-80F9-4891-94D8-1D0764349D12}" sibTransId="{8E5F14EA-8108-42D5-A8AB-1E1D3B25CE35}"/>
    <dgm:cxn modelId="{7A339962-A62D-450A-B963-BB72BF547981}" srcId="{030679F7-BD49-4A29-9420-76F2E4C7FDD8}" destId="{27F1F409-441C-468A-B12F-C0680244121F}" srcOrd="4" destOrd="0" parTransId="{0D5CAC37-AB4C-4FCE-BDE2-2148CA3CD52F}" sibTransId="{F2C458F4-BF9B-4FBB-8B83-97D9B98C5E4D}"/>
    <dgm:cxn modelId="{F3A7786E-199B-48D8-B0E4-174447AFCAA0}" srcId="{030679F7-BD49-4A29-9420-76F2E4C7FDD8}" destId="{AAF9CA76-A2B8-4296-B288-151DA51EBF28}" srcOrd="6" destOrd="0" parTransId="{21D40500-3C85-4237-B89A-895470679F34}" sibTransId="{A2A976FB-5C7C-4508-8F09-75221FC573E4}"/>
    <dgm:cxn modelId="{2809037C-6FDD-9543-9CAA-4CAC9B3A2CC1}" type="presOf" srcId="{1B6055BC-1C49-4733-8E6F-E473C85C8C15}" destId="{020DED15-947B-F841-A8F7-4915EBB651E5}" srcOrd="0" destOrd="0" presId="urn:microsoft.com/office/officeart/2008/layout/LinedList"/>
    <dgm:cxn modelId="{B4FF0D84-0D05-B841-8355-5F0B01437D13}" type="presOf" srcId="{766A15D2-F5CB-4751-9760-8CAD90E60E2A}" destId="{4052621B-043A-6D49-8E85-2994E3F515ED}" srcOrd="0" destOrd="0" presId="urn:microsoft.com/office/officeart/2008/layout/LinedList"/>
    <dgm:cxn modelId="{57BF3496-5F5A-8441-A015-DBB64E51C644}" type="presOf" srcId="{030679F7-BD49-4A29-9420-76F2E4C7FDD8}" destId="{D5D58CA2-712A-774E-850E-B1A14CB958B9}" srcOrd="0" destOrd="0" presId="urn:microsoft.com/office/officeart/2008/layout/LinedList"/>
    <dgm:cxn modelId="{871BC2B4-CB3F-4C73-B6A3-A7644BA896BC}" srcId="{030679F7-BD49-4A29-9420-76F2E4C7FDD8}" destId="{766A15D2-F5CB-4751-9760-8CAD90E60E2A}" srcOrd="0" destOrd="0" parTransId="{3CB6E62E-28F2-4F46-8A88-E985D8CCC0BB}" sibTransId="{F29FD59A-9851-42E8-884F-8A77357D1359}"/>
    <dgm:cxn modelId="{F5EB48D5-1E67-1A47-99C4-944BB00672CC}" type="presOf" srcId="{F2E014DF-7120-4445-B709-D4EAB613B4BE}" destId="{0220E45F-E55D-A541-B731-B01B51CEBE19}" srcOrd="0" destOrd="0" presId="urn:microsoft.com/office/officeart/2008/layout/LinedList"/>
    <dgm:cxn modelId="{AEB766D8-A920-41A1-AFA5-ED28F27964D6}" srcId="{030679F7-BD49-4A29-9420-76F2E4C7FDD8}" destId="{1C01F507-369E-4AF2-8AC6-FFB1BA0AE808}" srcOrd="5" destOrd="0" parTransId="{3BE966D7-F1D3-4434-BE88-F128723F98C0}" sibTransId="{E4B8237B-2BB4-4DD9-A18A-9571208ECEBC}"/>
    <dgm:cxn modelId="{336793E3-8EB4-40D8-958C-FAFE7EF1C3DE}" srcId="{030679F7-BD49-4A29-9420-76F2E4C7FDD8}" destId="{30A0E2C8-E17B-4A1D-8956-67A0471DDB20}" srcOrd="1" destOrd="0" parTransId="{032FFDF1-5323-4C8A-AF7B-CB348EA46192}" sibTransId="{ED00685D-FBF5-42D2-80ED-CDC730CEF704}"/>
    <dgm:cxn modelId="{2109A63D-A100-0F4E-8A64-85975EC68028}" type="presParOf" srcId="{D5D58CA2-712A-774E-850E-B1A14CB958B9}" destId="{42372064-68BD-1049-B89B-2C0B95BB480C}" srcOrd="0" destOrd="0" presId="urn:microsoft.com/office/officeart/2008/layout/LinedList"/>
    <dgm:cxn modelId="{428E1F2E-61A0-9E47-95B0-6120D9CF93CA}" type="presParOf" srcId="{D5D58CA2-712A-774E-850E-B1A14CB958B9}" destId="{D66F6859-C189-8747-A3EE-6A7F7BF45615}" srcOrd="1" destOrd="0" presId="urn:microsoft.com/office/officeart/2008/layout/LinedList"/>
    <dgm:cxn modelId="{C7129127-1AE6-6448-BF90-F02FEF530096}" type="presParOf" srcId="{D66F6859-C189-8747-A3EE-6A7F7BF45615}" destId="{4052621B-043A-6D49-8E85-2994E3F515ED}" srcOrd="0" destOrd="0" presId="urn:microsoft.com/office/officeart/2008/layout/LinedList"/>
    <dgm:cxn modelId="{C00C8517-DFB3-964D-9D03-EE55E83C6B60}" type="presParOf" srcId="{D66F6859-C189-8747-A3EE-6A7F7BF45615}" destId="{11DB6F27-6B6E-CE40-9668-9B5D01A2F802}" srcOrd="1" destOrd="0" presId="urn:microsoft.com/office/officeart/2008/layout/LinedList"/>
    <dgm:cxn modelId="{A6414E51-B43A-7742-88D9-AEAB8D56B90D}" type="presParOf" srcId="{D5D58CA2-712A-774E-850E-B1A14CB958B9}" destId="{DF0A45A5-E8D1-7C4C-AF7E-71CFDAF40BF6}" srcOrd="2" destOrd="0" presId="urn:microsoft.com/office/officeart/2008/layout/LinedList"/>
    <dgm:cxn modelId="{625C5776-7985-7E44-8BD4-6EF38A066077}" type="presParOf" srcId="{D5D58CA2-712A-774E-850E-B1A14CB958B9}" destId="{AE28388D-0B9D-B746-A240-3DBC0C0C4F7E}" srcOrd="3" destOrd="0" presId="urn:microsoft.com/office/officeart/2008/layout/LinedList"/>
    <dgm:cxn modelId="{58376869-1143-7A4F-959A-C7DD7877697D}" type="presParOf" srcId="{AE28388D-0B9D-B746-A240-3DBC0C0C4F7E}" destId="{350F4AC9-F2A9-2640-A579-0E3FE743E4C7}" srcOrd="0" destOrd="0" presId="urn:microsoft.com/office/officeart/2008/layout/LinedList"/>
    <dgm:cxn modelId="{D92821D9-A15A-5E41-9FE6-F372E34F37E9}" type="presParOf" srcId="{AE28388D-0B9D-B746-A240-3DBC0C0C4F7E}" destId="{D2B45773-1B2C-494F-BAA7-29AF3AD90D8B}" srcOrd="1" destOrd="0" presId="urn:microsoft.com/office/officeart/2008/layout/LinedList"/>
    <dgm:cxn modelId="{E4930B69-D466-5C48-8C33-7C9D21E018FD}" type="presParOf" srcId="{D5D58CA2-712A-774E-850E-B1A14CB958B9}" destId="{238A2E51-13EE-AC4E-B52A-B3AFF5CF8B6E}" srcOrd="4" destOrd="0" presId="urn:microsoft.com/office/officeart/2008/layout/LinedList"/>
    <dgm:cxn modelId="{ABFBFDE9-9DEA-D547-ABC4-E8FFFB13D24F}" type="presParOf" srcId="{D5D58CA2-712A-774E-850E-B1A14CB958B9}" destId="{9F840102-BDD9-1E45-AC39-D5E211E6CB12}" srcOrd="5" destOrd="0" presId="urn:microsoft.com/office/officeart/2008/layout/LinedList"/>
    <dgm:cxn modelId="{37A77443-A6B6-7A4D-875B-07567160DDA3}" type="presParOf" srcId="{9F840102-BDD9-1E45-AC39-D5E211E6CB12}" destId="{0220E45F-E55D-A541-B731-B01B51CEBE19}" srcOrd="0" destOrd="0" presId="urn:microsoft.com/office/officeart/2008/layout/LinedList"/>
    <dgm:cxn modelId="{AEF42C29-F8D0-4148-88AA-7E1EE8BD0F8D}" type="presParOf" srcId="{9F840102-BDD9-1E45-AC39-D5E211E6CB12}" destId="{60666849-ED04-C244-AD3F-D5B1F9730D7E}" srcOrd="1" destOrd="0" presId="urn:microsoft.com/office/officeart/2008/layout/LinedList"/>
    <dgm:cxn modelId="{44A4F344-6A70-B64C-8F3B-F4F8FB912FF4}" type="presParOf" srcId="{D5D58CA2-712A-774E-850E-B1A14CB958B9}" destId="{B4D28D67-5391-F749-A49A-BA6DCE02B230}" srcOrd="6" destOrd="0" presId="urn:microsoft.com/office/officeart/2008/layout/LinedList"/>
    <dgm:cxn modelId="{AA4CFCF9-2AAC-A240-B42F-83F2456D7D84}" type="presParOf" srcId="{D5D58CA2-712A-774E-850E-B1A14CB958B9}" destId="{12354A94-A2D0-8248-91B5-CC8932CF580A}" srcOrd="7" destOrd="0" presId="urn:microsoft.com/office/officeart/2008/layout/LinedList"/>
    <dgm:cxn modelId="{16B49D7C-E3F4-EB4A-8D18-B8193BE2ADF6}" type="presParOf" srcId="{12354A94-A2D0-8248-91B5-CC8932CF580A}" destId="{020DED15-947B-F841-A8F7-4915EBB651E5}" srcOrd="0" destOrd="0" presId="urn:microsoft.com/office/officeart/2008/layout/LinedList"/>
    <dgm:cxn modelId="{7455FB1B-87FE-E141-9F23-95105767813C}" type="presParOf" srcId="{12354A94-A2D0-8248-91B5-CC8932CF580A}" destId="{EB980EE9-133C-6D40-AB26-8EAB29A5958D}" srcOrd="1" destOrd="0" presId="urn:microsoft.com/office/officeart/2008/layout/LinedList"/>
    <dgm:cxn modelId="{02CC32B1-C3E1-8B42-BB83-D9AF7A6E6698}" type="presParOf" srcId="{D5D58CA2-712A-774E-850E-B1A14CB958B9}" destId="{E53DDB27-8EFC-D44D-AAC9-204DCA05DEA8}" srcOrd="8" destOrd="0" presId="urn:microsoft.com/office/officeart/2008/layout/LinedList"/>
    <dgm:cxn modelId="{759B6F3A-3E69-CA42-AAC5-33288111913B}" type="presParOf" srcId="{D5D58CA2-712A-774E-850E-B1A14CB958B9}" destId="{954206A5-8050-624F-B862-427E9F9CE876}" srcOrd="9" destOrd="0" presId="urn:microsoft.com/office/officeart/2008/layout/LinedList"/>
    <dgm:cxn modelId="{F4AB2C48-1B6E-A84C-9FB0-E44B42C67F93}" type="presParOf" srcId="{954206A5-8050-624F-B862-427E9F9CE876}" destId="{FB50D7BB-0E49-7E45-A853-4B61F7F90A6E}" srcOrd="0" destOrd="0" presId="urn:microsoft.com/office/officeart/2008/layout/LinedList"/>
    <dgm:cxn modelId="{7DBB752E-573A-FC43-A4E1-6180815EE76E}" type="presParOf" srcId="{954206A5-8050-624F-B862-427E9F9CE876}" destId="{CD497A93-D803-3244-8391-CD464780BB63}" srcOrd="1" destOrd="0" presId="urn:microsoft.com/office/officeart/2008/layout/LinedList"/>
    <dgm:cxn modelId="{40BF63C1-86DA-6E46-8743-9781CED38394}" type="presParOf" srcId="{D5D58CA2-712A-774E-850E-B1A14CB958B9}" destId="{70AB012E-1DA1-554D-B28C-F8152FB88DD6}" srcOrd="10" destOrd="0" presId="urn:microsoft.com/office/officeart/2008/layout/LinedList"/>
    <dgm:cxn modelId="{6B3CAE3D-D56E-5B48-9B30-A3BE0D8575FC}" type="presParOf" srcId="{D5D58CA2-712A-774E-850E-B1A14CB958B9}" destId="{8EA6D30B-8F71-F549-91DF-A84E1DEE6D88}" srcOrd="11" destOrd="0" presId="urn:microsoft.com/office/officeart/2008/layout/LinedList"/>
    <dgm:cxn modelId="{07BDF033-629F-8F40-AF0F-D18F29CFA004}" type="presParOf" srcId="{8EA6D30B-8F71-F549-91DF-A84E1DEE6D88}" destId="{AFE08D5B-1E51-EB47-87AB-137F67A282C3}" srcOrd="0" destOrd="0" presId="urn:microsoft.com/office/officeart/2008/layout/LinedList"/>
    <dgm:cxn modelId="{88820755-9BD7-E540-8B2A-E6D87C66F243}" type="presParOf" srcId="{8EA6D30B-8F71-F549-91DF-A84E1DEE6D88}" destId="{2F3FC377-E2EB-7840-8D1B-F136105CA8B6}" srcOrd="1" destOrd="0" presId="urn:microsoft.com/office/officeart/2008/layout/LinedList"/>
    <dgm:cxn modelId="{6997EAE3-C731-6E42-B552-4CAC5D4A2F8E}" type="presParOf" srcId="{D5D58CA2-712A-774E-850E-B1A14CB958B9}" destId="{45115617-5B11-CB4A-8BCE-898705F9E860}" srcOrd="12" destOrd="0" presId="urn:microsoft.com/office/officeart/2008/layout/LinedList"/>
    <dgm:cxn modelId="{1A49549D-6299-1B42-8241-63EABF603371}" type="presParOf" srcId="{D5D58CA2-712A-774E-850E-B1A14CB958B9}" destId="{A461EFAB-E73B-0C49-95ED-7881A904F38F}" srcOrd="13" destOrd="0" presId="urn:microsoft.com/office/officeart/2008/layout/LinedList"/>
    <dgm:cxn modelId="{8B2C79C6-AA08-074E-B74E-B09C4114F097}" type="presParOf" srcId="{A461EFAB-E73B-0C49-95ED-7881A904F38F}" destId="{44900840-0092-6345-A67E-A75391A7124F}" srcOrd="0" destOrd="0" presId="urn:microsoft.com/office/officeart/2008/layout/LinedList"/>
    <dgm:cxn modelId="{3DC8C589-6D82-3E44-9C86-6B512C922E34}" type="presParOf" srcId="{A461EFAB-E73B-0C49-95ED-7881A904F38F}" destId="{6EBB0546-0301-014D-B6A9-7FC4966A06C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8A7E52-354B-4C1F-9E28-4E50EB4024C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CF0678-4DEE-4E20-98D4-7A8AB1D352F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OBJECTIVO GERAL</a:t>
          </a:r>
        </a:p>
        <a:p>
          <a:r>
            <a:rPr lang="pt-P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Contribuir para a transparência e integridade do ciclo eleitoral 2023-2024</a:t>
          </a: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99054C-A2FB-4A1B-884A-8B7D10DA6F47}" type="parTrans" cxnId="{82AF7FFB-7A0E-44BD-9832-63C7A4F216A9}">
      <dgm:prSet/>
      <dgm:spPr/>
      <dgm:t>
        <a:bodyPr/>
        <a:lstStyle/>
        <a:p>
          <a:endParaRPr lang="en-US"/>
        </a:p>
      </dgm:t>
    </dgm:pt>
    <dgm:pt modelId="{82D1ABBC-4D19-4782-906B-6F120A28A062}" type="sibTrans" cxnId="{82AF7FFB-7A0E-44BD-9832-63C7A4F216A9}">
      <dgm:prSet/>
      <dgm:spPr/>
      <dgm:t>
        <a:bodyPr/>
        <a:lstStyle/>
        <a:p>
          <a:endParaRPr lang="en-US"/>
        </a:p>
      </dgm:t>
    </dgm:pt>
    <dgm:pt modelId="{7A651620-B9D5-4774-A614-CED6E358C599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algn="ctr">
            <a:lnSpc>
              <a:spcPct val="90000"/>
            </a:lnSpc>
            <a:spcAft>
              <a:spcPts val="0"/>
            </a:spcAft>
            <a:buNone/>
          </a:pPr>
          <a:r>
            <a: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OBJECTIVOS ESPECÍFICOS:</a:t>
          </a:r>
        </a:p>
        <a:p>
          <a:pPr marL="0" algn="ctr">
            <a:lnSpc>
              <a:spcPct val="90000"/>
            </a:lnSpc>
            <a:spcAft>
              <a:spcPts val="0"/>
            </a:spcAft>
            <a:buNone/>
          </a:pPr>
          <a:endParaRPr lang="en-US" sz="2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1C713F-8A97-4A7E-9968-2605BB227F46}" type="parTrans" cxnId="{C04BBD7F-1B67-42F6-8931-373A1B22CC0F}">
      <dgm:prSet/>
      <dgm:spPr/>
      <dgm:t>
        <a:bodyPr/>
        <a:lstStyle/>
        <a:p>
          <a:endParaRPr lang="en-US"/>
        </a:p>
      </dgm:t>
    </dgm:pt>
    <dgm:pt modelId="{58BC215A-C29C-4801-8573-0FAF4F854E66}" type="sibTrans" cxnId="{C04BBD7F-1B67-42F6-8931-373A1B22CC0F}">
      <dgm:prSet/>
      <dgm:spPr/>
      <dgm:t>
        <a:bodyPr/>
        <a:lstStyle/>
        <a:p>
          <a:endParaRPr lang="en-US"/>
        </a:p>
      </dgm:t>
    </dgm:pt>
    <dgm:pt modelId="{2E64D3CD-D7ED-4ABD-BA80-E36CE734C29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pt-P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Produzir informação credível sobre as várias fases do processo eleitoral de 2023-2024</a:t>
          </a: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F97819-A791-49C5-A5B0-3137C5BFAE47}" type="parTrans" cxnId="{26C29D7E-6A17-4527-BE68-4FA55F92CC41}">
      <dgm:prSet/>
      <dgm:spPr/>
      <dgm:t>
        <a:bodyPr/>
        <a:lstStyle/>
        <a:p>
          <a:endParaRPr lang="en-US"/>
        </a:p>
      </dgm:t>
    </dgm:pt>
    <dgm:pt modelId="{8CDD44F6-A407-4F61-985E-D372C939B498}" type="sibTrans" cxnId="{26C29D7E-6A17-4527-BE68-4FA55F92CC41}">
      <dgm:prSet/>
      <dgm:spPr/>
      <dgm:t>
        <a:bodyPr/>
        <a:lstStyle/>
        <a:p>
          <a:endParaRPr lang="en-US"/>
        </a:p>
      </dgm:t>
    </dgm:pt>
    <dgm:pt modelId="{1C9029B5-8BA9-4406-8454-84B8450C06DC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pt-P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Aumentar o nível e a qualidade de participação dos cidadãos no processo eleitoral de 2023-2024</a:t>
          </a: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2D22B2-3858-4867-85F8-B83DC18D605A}" type="parTrans" cxnId="{B0DB75B6-02B6-4E05-9A2E-A0BFB4D0BDD9}">
      <dgm:prSet/>
      <dgm:spPr/>
      <dgm:t>
        <a:bodyPr/>
        <a:lstStyle/>
        <a:p>
          <a:endParaRPr lang="en-US"/>
        </a:p>
      </dgm:t>
    </dgm:pt>
    <dgm:pt modelId="{E8AEBD46-4257-4FA1-9EB9-086360797AB6}" type="sibTrans" cxnId="{B0DB75B6-02B6-4E05-9A2E-A0BFB4D0BDD9}">
      <dgm:prSet/>
      <dgm:spPr/>
      <dgm:t>
        <a:bodyPr/>
        <a:lstStyle/>
        <a:p>
          <a:endParaRPr lang="en-US"/>
        </a:p>
      </dgm:t>
    </dgm:pt>
    <dgm:pt modelId="{CDCB9BBA-3F2F-40A3-89D8-EAA7EB9CE539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pt-P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Reduzir as tensões eleitorais em 2023-2024</a:t>
          </a: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A7B534-9831-4C4C-BAFB-CA0863CA4679}" type="parTrans" cxnId="{D0A64F29-CA72-41DC-9D51-6B31AC99EA68}">
      <dgm:prSet/>
      <dgm:spPr/>
      <dgm:t>
        <a:bodyPr/>
        <a:lstStyle/>
        <a:p>
          <a:endParaRPr lang="en-US"/>
        </a:p>
      </dgm:t>
    </dgm:pt>
    <dgm:pt modelId="{EE14993F-A310-4AF3-A640-6AEF3BCB3027}" type="sibTrans" cxnId="{D0A64F29-CA72-41DC-9D51-6B31AC99EA68}">
      <dgm:prSet/>
      <dgm:spPr/>
      <dgm:t>
        <a:bodyPr/>
        <a:lstStyle/>
        <a:p>
          <a:endParaRPr lang="en-US"/>
        </a:p>
      </dgm:t>
    </dgm:pt>
    <dgm:pt modelId="{29312928-8AFB-9F4D-972E-00F95EB928E0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EAE535-56D0-A04F-A328-FC1E76324E3C}" type="parTrans" cxnId="{170932EE-917B-DA49-9C25-1C91ABDF2681}">
      <dgm:prSet/>
      <dgm:spPr/>
      <dgm:t>
        <a:bodyPr/>
        <a:lstStyle/>
        <a:p>
          <a:endParaRPr lang="en-US"/>
        </a:p>
      </dgm:t>
    </dgm:pt>
    <dgm:pt modelId="{A5E4148C-9878-F84A-B601-E87E0F2029C4}" type="sibTrans" cxnId="{170932EE-917B-DA49-9C25-1C91ABDF2681}">
      <dgm:prSet/>
      <dgm:spPr/>
      <dgm:t>
        <a:bodyPr/>
        <a:lstStyle/>
        <a:p>
          <a:endParaRPr lang="en-US"/>
        </a:p>
      </dgm:t>
    </dgm:pt>
    <dgm:pt modelId="{E6F2878B-8B70-234F-A4E0-907732571B0C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C665D3-C412-564E-B8C6-428FB928F663}" type="parTrans" cxnId="{A40BE58F-DE8E-9F47-AC1B-919A3646AB27}">
      <dgm:prSet/>
      <dgm:spPr/>
      <dgm:t>
        <a:bodyPr/>
        <a:lstStyle/>
        <a:p>
          <a:endParaRPr lang="en-US"/>
        </a:p>
      </dgm:t>
    </dgm:pt>
    <dgm:pt modelId="{40781583-EC6D-1640-B0C6-AC0F0ACD3045}" type="sibTrans" cxnId="{A40BE58F-DE8E-9F47-AC1B-919A3646AB27}">
      <dgm:prSet/>
      <dgm:spPr/>
      <dgm:t>
        <a:bodyPr/>
        <a:lstStyle/>
        <a:p>
          <a:endParaRPr lang="en-US"/>
        </a:p>
      </dgm:t>
    </dgm:pt>
    <dgm:pt modelId="{3AC3CE0E-8F84-7740-8648-ED6AC012B845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F4C1B6-BCF8-9344-89DE-11E15C2C7A88}" type="parTrans" cxnId="{6D37258D-D202-1F43-941B-504F23AA84CF}">
      <dgm:prSet/>
      <dgm:spPr/>
      <dgm:t>
        <a:bodyPr/>
        <a:lstStyle/>
        <a:p>
          <a:endParaRPr lang="en-US"/>
        </a:p>
      </dgm:t>
    </dgm:pt>
    <dgm:pt modelId="{45BF3D30-6F2E-3C41-AE6D-B172E610F1C9}" type="sibTrans" cxnId="{6D37258D-D202-1F43-941B-504F23AA84CF}">
      <dgm:prSet/>
      <dgm:spPr/>
      <dgm:t>
        <a:bodyPr/>
        <a:lstStyle/>
        <a:p>
          <a:endParaRPr lang="en-US"/>
        </a:p>
      </dgm:t>
    </dgm:pt>
    <dgm:pt modelId="{2D657126-D1FC-4B6C-94AC-3D24B5E878AA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pt-P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Avaliar a condução do processo eleitoral de 2023-2024 com base na legislação nacional e nos princípios e padrões internacionais</a:t>
          </a:r>
          <a:endParaRPr lang="en-US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5455F-1EE6-45D1-861D-1882E5457855}" type="sibTrans" cxnId="{612B6F4E-CA76-4755-A911-4EED2BD885A2}">
      <dgm:prSet/>
      <dgm:spPr/>
      <dgm:t>
        <a:bodyPr/>
        <a:lstStyle/>
        <a:p>
          <a:endParaRPr lang="en-US"/>
        </a:p>
      </dgm:t>
    </dgm:pt>
    <dgm:pt modelId="{7A48E5F4-8743-41F0-9FCA-FC63B61696A9}" type="parTrans" cxnId="{612B6F4E-CA76-4755-A911-4EED2BD885A2}">
      <dgm:prSet/>
      <dgm:spPr/>
      <dgm:t>
        <a:bodyPr/>
        <a:lstStyle/>
        <a:p>
          <a:endParaRPr lang="en-US"/>
        </a:p>
      </dgm:t>
    </dgm:pt>
    <dgm:pt modelId="{BEBEABD1-D11A-914A-BBAC-725D0C396A66}" type="pres">
      <dgm:prSet presAssocID="{518A7E52-354B-4C1F-9E28-4E50EB4024C6}" presName="diagram" presStyleCnt="0">
        <dgm:presLayoutVars>
          <dgm:dir/>
          <dgm:resizeHandles val="exact"/>
        </dgm:presLayoutVars>
      </dgm:prSet>
      <dgm:spPr/>
    </dgm:pt>
    <dgm:pt modelId="{DDB6D414-51CD-5C44-ADBF-8E4D1357D0C0}" type="pres">
      <dgm:prSet presAssocID="{B8CF0678-4DEE-4E20-98D4-7A8AB1D352F6}" presName="node" presStyleLbl="node1" presStyleIdx="0" presStyleCnt="2" custScaleX="286994" custScaleY="53417" custLinFactNeighborX="148" custLinFactNeighborY="-24771">
        <dgm:presLayoutVars>
          <dgm:bulletEnabled val="1"/>
        </dgm:presLayoutVars>
      </dgm:prSet>
      <dgm:spPr/>
    </dgm:pt>
    <dgm:pt modelId="{2292BD29-41A0-DE44-AE84-09197D971CD3}" type="pres">
      <dgm:prSet presAssocID="{82D1ABBC-4D19-4782-906B-6F120A28A062}" presName="sibTrans" presStyleCnt="0"/>
      <dgm:spPr/>
    </dgm:pt>
    <dgm:pt modelId="{DD1C20E8-465B-2A44-B292-5CC303DF2695}" type="pres">
      <dgm:prSet presAssocID="{7A651620-B9D5-4774-A614-CED6E358C599}" presName="node" presStyleLbl="node1" presStyleIdx="1" presStyleCnt="2" custScaleX="287938" custScaleY="200518" custLinFactNeighborX="-5" custLinFactNeighborY="-7153">
        <dgm:presLayoutVars>
          <dgm:bulletEnabled val="1"/>
        </dgm:presLayoutVars>
      </dgm:prSet>
      <dgm:spPr/>
    </dgm:pt>
  </dgm:ptLst>
  <dgm:cxnLst>
    <dgm:cxn modelId="{47691B0C-C611-E647-8353-690F1EB6A21B}" type="presOf" srcId="{29312928-8AFB-9F4D-972E-00F95EB928E0}" destId="{DD1C20E8-465B-2A44-B292-5CC303DF2695}" srcOrd="0" destOrd="2" presId="urn:microsoft.com/office/officeart/2005/8/layout/default"/>
    <dgm:cxn modelId="{184A080D-D844-484F-9A45-1A5DD96936F0}" type="presOf" srcId="{518A7E52-354B-4C1F-9E28-4E50EB4024C6}" destId="{BEBEABD1-D11A-914A-BBAC-725D0C396A66}" srcOrd="0" destOrd="0" presId="urn:microsoft.com/office/officeart/2005/8/layout/default"/>
    <dgm:cxn modelId="{28FB671A-DD1F-7740-9259-CEB1C000ABE0}" type="presOf" srcId="{7A651620-B9D5-4774-A614-CED6E358C599}" destId="{DD1C20E8-465B-2A44-B292-5CC303DF2695}" srcOrd="0" destOrd="0" presId="urn:microsoft.com/office/officeart/2005/8/layout/default"/>
    <dgm:cxn modelId="{2FB57B25-1D46-7F49-8230-FF9713AD9BBA}" type="presOf" srcId="{CDCB9BBA-3F2F-40A3-89D8-EAA7EB9CE539}" destId="{DD1C20E8-465B-2A44-B292-5CC303DF2695}" srcOrd="0" destOrd="7" presId="urn:microsoft.com/office/officeart/2005/8/layout/default"/>
    <dgm:cxn modelId="{D615DE27-B5A8-214B-9AB0-DBF389EC7827}" type="presOf" srcId="{2D657126-D1FC-4B6C-94AC-3D24B5E878AA}" destId="{DD1C20E8-465B-2A44-B292-5CC303DF2695}" srcOrd="0" destOrd="1" presId="urn:microsoft.com/office/officeart/2005/8/layout/default"/>
    <dgm:cxn modelId="{D0A64F29-CA72-41DC-9D51-6B31AC99EA68}" srcId="{7A651620-B9D5-4774-A614-CED6E358C599}" destId="{CDCB9BBA-3F2F-40A3-89D8-EAA7EB9CE539}" srcOrd="6" destOrd="0" parTransId="{60A7B534-9831-4C4C-BAFB-CA0863CA4679}" sibTransId="{EE14993F-A310-4AF3-A640-6AEF3BCB3027}"/>
    <dgm:cxn modelId="{59486429-6706-1347-9B8B-97E38E49E18B}" type="presOf" srcId="{2E64D3CD-D7ED-4ABD-BA80-E36CE734C29E}" destId="{DD1C20E8-465B-2A44-B292-5CC303DF2695}" srcOrd="0" destOrd="3" presId="urn:microsoft.com/office/officeart/2005/8/layout/default"/>
    <dgm:cxn modelId="{612B6F4E-CA76-4755-A911-4EED2BD885A2}" srcId="{7A651620-B9D5-4774-A614-CED6E358C599}" destId="{2D657126-D1FC-4B6C-94AC-3D24B5E878AA}" srcOrd="0" destOrd="0" parTransId="{7A48E5F4-8743-41F0-9FCA-FC63B61696A9}" sibTransId="{2B35455F-1EE6-45D1-861D-1882E5457855}"/>
    <dgm:cxn modelId="{B099CA56-D217-F74E-B117-B59C1A2BBF8E}" type="presOf" srcId="{B8CF0678-4DEE-4E20-98D4-7A8AB1D352F6}" destId="{DDB6D414-51CD-5C44-ADBF-8E4D1357D0C0}" srcOrd="0" destOrd="0" presId="urn:microsoft.com/office/officeart/2005/8/layout/default"/>
    <dgm:cxn modelId="{8AEBC363-A684-3543-B9E3-52E762E95B5E}" type="presOf" srcId="{3AC3CE0E-8F84-7740-8648-ED6AC012B845}" destId="{DD1C20E8-465B-2A44-B292-5CC303DF2695}" srcOrd="0" destOrd="6" presId="urn:microsoft.com/office/officeart/2005/8/layout/default"/>
    <dgm:cxn modelId="{844DCF6F-6DDD-4E42-8A50-17A638B57B58}" type="presOf" srcId="{E6F2878B-8B70-234F-A4E0-907732571B0C}" destId="{DD1C20E8-465B-2A44-B292-5CC303DF2695}" srcOrd="0" destOrd="4" presId="urn:microsoft.com/office/officeart/2005/8/layout/default"/>
    <dgm:cxn modelId="{26C29D7E-6A17-4527-BE68-4FA55F92CC41}" srcId="{7A651620-B9D5-4774-A614-CED6E358C599}" destId="{2E64D3CD-D7ED-4ABD-BA80-E36CE734C29E}" srcOrd="2" destOrd="0" parTransId="{D9F97819-A791-49C5-A5B0-3137C5BFAE47}" sibTransId="{8CDD44F6-A407-4F61-985E-D372C939B498}"/>
    <dgm:cxn modelId="{C04BBD7F-1B67-42F6-8931-373A1B22CC0F}" srcId="{518A7E52-354B-4C1F-9E28-4E50EB4024C6}" destId="{7A651620-B9D5-4774-A614-CED6E358C599}" srcOrd="1" destOrd="0" parTransId="{631C713F-8A97-4A7E-9968-2605BB227F46}" sibTransId="{58BC215A-C29C-4801-8573-0FAF4F854E66}"/>
    <dgm:cxn modelId="{6D37258D-D202-1F43-941B-504F23AA84CF}" srcId="{7A651620-B9D5-4774-A614-CED6E358C599}" destId="{3AC3CE0E-8F84-7740-8648-ED6AC012B845}" srcOrd="5" destOrd="0" parTransId="{18F4C1B6-BCF8-9344-89DE-11E15C2C7A88}" sibTransId="{45BF3D30-6F2E-3C41-AE6D-B172E610F1C9}"/>
    <dgm:cxn modelId="{A40BE58F-DE8E-9F47-AC1B-919A3646AB27}" srcId="{7A651620-B9D5-4774-A614-CED6E358C599}" destId="{E6F2878B-8B70-234F-A4E0-907732571B0C}" srcOrd="3" destOrd="0" parTransId="{C6C665D3-C412-564E-B8C6-428FB928F663}" sibTransId="{40781583-EC6D-1640-B0C6-AC0F0ACD3045}"/>
    <dgm:cxn modelId="{B0DB75B6-02B6-4E05-9A2E-A0BFB4D0BDD9}" srcId="{7A651620-B9D5-4774-A614-CED6E358C599}" destId="{1C9029B5-8BA9-4406-8454-84B8450C06DC}" srcOrd="4" destOrd="0" parTransId="{042D22B2-3858-4867-85F8-B83DC18D605A}" sibTransId="{E8AEBD46-4257-4FA1-9EB9-086360797AB6}"/>
    <dgm:cxn modelId="{D4BFE5C0-8E6E-7E45-A7D4-0EC407ABAD02}" type="presOf" srcId="{1C9029B5-8BA9-4406-8454-84B8450C06DC}" destId="{DD1C20E8-465B-2A44-B292-5CC303DF2695}" srcOrd="0" destOrd="5" presId="urn:microsoft.com/office/officeart/2005/8/layout/default"/>
    <dgm:cxn modelId="{170932EE-917B-DA49-9C25-1C91ABDF2681}" srcId="{7A651620-B9D5-4774-A614-CED6E358C599}" destId="{29312928-8AFB-9F4D-972E-00F95EB928E0}" srcOrd="1" destOrd="0" parTransId="{FAEAE535-56D0-A04F-A328-FC1E76324E3C}" sibTransId="{A5E4148C-9878-F84A-B601-E87E0F2029C4}"/>
    <dgm:cxn modelId="{82AF7FFB-7A0E-44BD-9832-63C7A4F216A9}" srcId="{518A7E52-354B-4C1F-9E28-4E50EB4024C6}" destId="{B8CF0678-4DEE-4E20-98D4-7A8AB1D352F6}" srcOrd="0" destOrd="0" parTransId="{B399054C-A2FB-4A1B-884A-8B7D10DA6F47}" sibTransId="{82D1ABBC-4D19-4782-906B-6F120A28A062}"/>
    <dgm:cxn modelId="{3F1F87EC-47A7-C146-A3F2-9D7989A458E7}" type="presParOf" srcId="{BEBEABD1-D11A-914A-BBAC-725D0C396A66}" destId="{DDB6D414-51CD-5C44-ADBF-8E4D1357D0C0}" srcOrd="0" destOrd="0" presId="urn:microsoft.com/office/officeart/2005/8/layout/default"/>
    <dgm:cxn modelId="{5EAD1372-0B7E-0148-B797-F6F6819D9AEE}" type="presParOf" srcId="{BEBEABD1-D11A-914A-BBAC-725D0C396A66}" destId="{2292BD29-41A0-DE44-AE84-09197D971CD3}" srcOrd="1" destOrd="0" presId="urn:microsoft.com/office/officeart/2005/8/layout/default"/>
    <dgm:cxn modelId="{CECF2FA8-8985-654B-B846-A225595FA522}" type="presParOf" srcId="{BEBEABD1-D11A-914A-BBAC-725D0C396A66}" destId="{DD1C20E8-465B-2A44-B292-5CC303DF269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72064-68BD-1049-B89B-2C0B95BB480C}">
      <dsp:nvSpPr>
        <dsp:cNvPr id="0" name=""/>
        <dsp:cNvSpPr/>
      </dsp:nvSpPr>
      <dsp:spPr>
        <a:xfrm>
          <a:off x="0" y="644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2621B-043A-6D49-8E85-2994E3F515ED}">
      <dsp:nvSpPr>
        <dsp:cNvPr id="0" name=""/>
        <dsp:cNvSpPr/>
      </dsp:nvSpPr>
      <dsp:spPr>
        <a:xfrm>
          <a:off x="0" y="644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Centro de Integridade Pública (CIP)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644"/>
        <a:ext cx="9531626" cy="754610"/>
      </dsp:txXfrm>
    </dsp:sp>
    <dsp:sp modelId="{DF0A45A5-E8D1-7C4C-AF7E-71CFDAF40BF6}">
      <dsp:nvSpPr>
        <dsp:cNvPr id="0" name=""/>
        <dsp:cNvSpPr/>
      </dsp:nvSpPr>
      <dsp:spPr>
        <a:xfrm>
          <a:off x="0" y="75525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F4AC9-F2A9-2640-A579-0E3FE743E4C7}">
      <dsp:nvSpPr>
        <dsp:cNvPr id="0" name=""/>
        <dsp:cNvSpPr/>
      </dsp:nvSpPr>
      <dsp:spPr>
        <a:xfrm>
          <a:off x="0" y="75525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Centro de Aprendizagem e Capacitação da Sociedade Civil (CESC)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755255"/>
        <a:ext cx="9531626" cy="754610"/>
      </dsp:txXfrm>
    </dsp:sp>
    <dsp:sp modelId="{238A2E51-13EE-AC4E-B52A-B3AFF5CF8B6E}">
      <dsp:nvSpPr>
        <dsp:cNvPr id="0" name=""/>
        <dsp:cNvSpPr/>
      </dsp:nvSpPr>
      <dsp:spPr>
        <a:xfrm>
          <a:off x="0" y="150986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0E45F-E55D-A541-B731-B01B51CEBE19}">
      <dsp:nvSpPr>
        <dsp:cNvPr id="0" name=""/>
        <dsp:cNvSpPr/>
      </dsp:nvSpPr>
      <dsp:spPr>
        <a:xfrm>
          <a:off x="0" y="150986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Comissão Episcopal Justiça e Paz da Igreja Católica (CEJP)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09865"/>
        <a:ext cx="9531626" cy="754610"/>
      </dsp:txXfrm>
    </dsp:sp>
    <dsp:sp modelId="{B4D28D67-5391-F749-A49A-BA6DCE02B230}">
      <dsp:nvSpPr>
        <dsp:cNvPr id="0" name=""/>
        <dsp:cNvSpPr/>
      </dsp:nvSpPr>
      <dsp:spPr>
        <a:xfrm>
          <a:off x="0" y="226447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DED15-947B-F841-A8F7-4915EBB651E5}">
      <dsp:nvSpPr>
        <dsp:cNvPr id="0" name=""/>
        <dsp:cNvSpPr/>
      </dsp:nvSpPr>
      <dsp:spPr>
        <a:xfrm>
          <a:off x="0" y="226447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Fórum das Associações Moçambicanas de Pessoas com Deficiência (FAMOD)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64475"/>
        <a:ext cx="9531626" cy="754610"/>
      </dsp:txXfrm>
    </dsp:sp>
    <dsp:sp modelId="{E53DDB27-8EFC-D44D-AAC9-204DCA05DEA8}">
      <dsp:nvSpPr>
        <dsp:cNvPr id="0" name=""/>
        <dsp:cNvSpPr/>
      </dsp:nvSpPr>
      <dsp:spPr>
        <a:xfrm>
          <a:off x="0" y="301908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0D7BB-0E49-7E45-A853-4B61F7F90A6E}">
      <dsp:nvSpPr>
        <dsp:cNvPr id="0" name=""/>
        <dsp:cNvSpPr/>
      </dsp:nvSpPr>
      <dsp:spPr>
        <a:xfrm>
          <a:off x="0" y="301908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Instituto de Comunicação Social da África Austral (MISA-MOÇAMBIQUE)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019085"/>
        <a:ext cx="9531626" cy="754610"/>
      </dsp:txXfrm>
    </dsp:sp>
    <dsp:sp modelId="{70AB012E-1DA1-554D-B28C-F8152FB88DD6}">
      <dsp:nvSpPr>
        <dsp:cNvPr id="0" name=""/>
        <dsp:cNvSpPr/>
      </dsp:nvSpPr>
      <dsp:spPr>
        <a:xfrm>
          <a:off x="0" y="377369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08D5B-1E51-EB47-87AB-137F67A282C3}">
      <dsp:nvSpPr>
        <dsp:cNvPr id="0" name=""/>
        <dsp:cNvSpPr/>
      </dsp:nvSpPr>
      <dsp:spPr>
        <a:xfrm>
          <a:off x="0" y="377369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Núcleo das Associações Femininas da Zambézia (NAFEZA)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773695"/>
        <a:ext cx="9531626" cy="754610"/>
      </dsp:txXfrm>
    </dsp:sp>
    <dsp:sp modelId="{45115617-5B11-CB4A-8BCE-898705F9E860}">
      <dsp:nvSpPr>
        <dsp:cNvPr id="0" name=""/>
        <dsp:cNvSpPr/>
      </dsp:nvSpPr>
      <dsp:spPr>
        <a:xfrm>
          <a:off x="0" y="4528305"/>
          <a:ext cx="95316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00840-0092-6345-A67E-A75391A7124F}">
      <dsp:nvSpPr>
        <dsp:cNvPr id="0" name=""/>
        <dsp:cNvSpPr/>
      </dsp:nvSpPr>
      <dsp:spPr>
        <a:xfrm>
          <a:off x="0" y="4528305"/>
          <a:ext cx="9531626" cy="754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Arial" panose="020B0604020202020204" pitchFamily="34" charset="0"/>
              <a:cs typeface="Arial" panose="020B0604020202020204" pitchFamily="34" charset="0"/>
            </a:rPr>
            <a:t>Solidariedade Moçambique (SOLDMOZ)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528305"/>
        <a:ext cx="9531626" cy="754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6D414-51CD-5C44-ADBF-8E4D1357D0C0}">
      <dsp:nvSpPr>
        <dsp:cNvPr id="0" name=""/>
        <dsp:cNvSpPr/>
      </dsp:nvSpPr>
      <dsp:spPr>
        <a:xfrm>
          <a:off x="23030" y="0"/>
          <a:ext cx="9813738" cy="10959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OBJECTIVO GERAL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Contribuir para a transparência e integridade do ciclo eleitoral 2023-2024</a:t>
          </a: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30" y="0"/>
        <a:ext cx="9813738" cy="1095954"/>
      </dsp:txXfrm>
    </dsp:sp>
    <dsp:sp modelId="{DD1C20E8-465B-2A44-B292-5CC303DF2695}">
      <dsp:nvSpPr>
        <dsp:cNvPr id="0" name=""/>
        <dsp:cNvSpPr/>
      </dsp:nvSpPr>
      <dsp:spPr>
        <a:xfrm>
          <a:off x="1658" y="1402501"/>
          <a:ext cx="9846018" cy="4114019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OBJECTIVOS ESPECÍFICOS: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US" sz="2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r>
            <a:rPr lang="pt-PT" sz="2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Avaliar a condução do processo eleitoral de 2023-2024 com base na legislação nacional e nos princípios e padrões internacionais</a:t>
          </a: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r>
            <a:rPr lang="pt-PT" sz="2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Produzir informação credível sobre as várias fases do processo eleitoral de 2023-2024</a:t>
          </a: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r>
            <a:rPr lang="pt-PT" sz="2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Aumentar o nível e a qualidade de participação dos cidadãos no processo eleitoral de 2023-2024</a:t>
          </a: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AutoNum type="arabicPeriod"/>
          </a:pPr>
          <a:r>
            <a:rPr lang="pt-PT" sz="2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Reduzir as tensões eleitorais em 2023-2024</a:t>
          </a:r>
          <a:endParaRPr lang="en-US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58" y="1402501"/>
        <a:ext cx="9846018" cy="4114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1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0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0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7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7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0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2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6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3F0C7-8CDF-4B25-BA10-5E6C5503A570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E8C27-AC65-4393-9F77-880E522D678B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167" y="6086058"/>
            <a:ext cx="932159" cy="5405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11" y="6721474"/>
            <a:ext cx="12272211" cy="13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5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4886" y="681492"/>
            <a:ext cx="10595113" cy="15548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Balanço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primeiras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semanas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observação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recenseamento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eleitoral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017" y="3486149"/>
            <a:ext cx="3473602" cy="20144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923815" y="5886450"/>
            <a:ext cx="1175657" cy="751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5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0636-30B6-8B8B-8BFE-1A49DFA3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159026"/>
            <a:ext cx="11290851" cy="1063488"/>
          </a:xfrm>
        </p:spPr>
        <p:txBody>
          <a:bodyPr>
            <a:normAutofit fontScale="90000"/>
          </a:bodyPr>
          <a:lstStyle/>
          <a:p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dos postos em cada província abertos mas temporariamente inoperacionais por avarias ou falta de materiais</a:t>
            </a:r>
            <a:br>
              <a:rPr lang="pt-BR" dirty="0"/>
            </a:br>
            <a:endParaRPr lang="en-MZ" dirty="0"/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323369"/>
              </p:ext>
            </p:extLst>
          </p:nvPr>
        </p:nvGraphicFramePr>
        <p:xfrm>
          <a:off x="596347" y="1222515"/>
          <a:ext cx="11290851" cy="497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939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81CCB-3E70-9B0C-FC56-3E0B614C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843"/>
            <a:ext cx="10515600" cy="103367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das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brigadas visitadas sem bom domínio do uso do equipamento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6" name="Chart 28">
            <a:extLst>
              <a:ext uri="{FF2B5EF4-FFF2-40B4-BE49-F238E27FC236}">
                <a16:creationId xmlns:a16="http://schemas.microsoft.com/office/drawing/2014/main" id="{00000000-0008-0000-0100-00001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289790"/>
              </p:ext>
            </p:extLst>
          </p:nvPr>
        </p:nvGraphicFramePr>
        <p:xfrm>
          <a:off x="1120877" y="2057400"/>
          <a:ext cx="9881420" cy="3605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656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40E8-9412-F2D2-3B85-1278A336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14" y="185351"/>
            <a:ext cx="11343502" cy="1013253"/>
          </a:xfrm>
        </p:spPr>
        <p:txBody>
          <a:bodyPr>
            <a:normAutofit fontScale="90000"/>
          </a:bodyPr>
          <a:lstStyle/>
          <a:p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ercentagem de eleitores inscritos que não receberam cartões por avaria da impressora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3" name="Chart 30">
            <a:extLst>
              <a:ext uri="{FF2B5EF4-FFF2-40B4-BE49-F238E27FC236}">
                <a16:creationId xmlns:a16="http://schemas.microsoft.com/office/drawing/2014/main" id="{00000000-0008-0000-0100-00001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766398"/>
              </p:ext>
            </p:extLst>
          </p:nvPr>
        </p:nvGraphicFramePr>
        <p:xfrm>
          <a:off x="701744" y="1611559"/>
          <a:ext cx="10903841" cy="414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407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6021-E2A0-C0E7-B43C-FB57EEC8C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929" y="340411"/>
            <a:ext cx="11493843" cy="1325563"/>
          </a:xfrm>
        </p:spPr>
        <p:txBody>
          <a:bodyPr>
            <a:normAutofit fontScale="90000"/>
          </a:bodyPr>
          <a:lstStyle/>
          <a:p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das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visitas a postos em cada província onde houve eleitores que n</a:t>
            </a: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o receberam cart</a:t>
            </a: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es após a inscrição devido a avaria de equipamento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904489"/>
              </p:ext>
            </p:extLst>
          </p:nvPr>
        </p:nvGraphicFramePr>
        <p:xfrm>
          <a:off x="1" y="2007221"/>
          <a:ext cx="11837771" cy="451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245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0B81-BFC3-C279-2D4B-B68F9A6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844"/>
            <a:ext cx="10515600" cy="59634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Tempo 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médio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processar</a:t>
            </a:r>
            <a:r>
              <a:rPr lang="en-US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inscriç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lang="en-US" sz="31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minutos</a:t>
            </a:r>
            <a:br>
              <a:rPr lang="en-US" sz="4400" dirty="0"/>
            </a:br>
            <a:endParaRPr lang="en-M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98E9E6-B4EC-3C4E-5D8D-4293A336F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77959"/>
              </p:ext>
            </p:extLst>
          </p:nvPr>
        </p:nvGraphicFramePr>
        <p:xfrm>
          <a:off x="838200" y="1143000"/>
          <a:ext cx="10515600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936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7E5B-8813-5C9C-683D-3041BAB60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47" y="298173"/>
            <a:ext cx="11509513" cy="854765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de visitas onde ainda havia filas na hora do encerramento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AD8872-2C46-5F71-F1AC-3F8AA765CF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3089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8584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DBE6-8355-5924-886D-841B2270B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1" y="178904"/>
            <a:ext cx="11608905" cy="1023732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de postos visitados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inacessíveis a pessoas com </a:t>
            </a: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eficiência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6" name="Chart 14">
            <a:extLst>
              <a:ext uri="{FF2B5EF4-FFF2-40B4-BE49-F238E27FC236}">
                <a16:creationId xmlns:a16="http://schemas.microsoft.com/office/drawing/2014/main" id="{00000000-0008-0000-01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556260"/>
              </p:ext>
            </p:extLst>
          </p:nvPr>
        </p:nvGraphicFramePr>
        <p:xfrm>
          <a:off x="1268361" y="1651819"/>
          <a:ext cx="9910916" cy="4041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9597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354C8-9BC9-CB41-404A-FBC2746A2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261" y="119271"/>
            <a:ext cx="11310730" cy="655981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de visitas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em que não foi dada prioridade a: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6" name="Chart 20">
            <a:extLst>
              <a:ext uri="{FF2B5EF4-FFF2-40B4-BE49-F238E27FC236}">
                <a16:creationId xmlns:a16="http://schemas.microsoft.com/office/drawing/2014/main" id="{00000000-0008-0000-0100-00001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368897"/>
              </p:ext>
            </p:extLst>
          </p:nvPr>
        </p:nvGraphicFramePr>
        <p:xfrm>
          <a:off x="447261" y="1828800"/>
          <a:ext cx="10830339" cy="3543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24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CD169-AED6-DF72-60B5-D262BC12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31"/>
            <a:ext cx="10515600" cy="1083365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dos fiscais de partidos políticos de cada partido encontrados durante as visitas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6" name="Chart 18">
            <a:extLst>
              <a:ext uri="{FF2B5EF4-FFF2-40B4-BE49-F238E27FC236}">
                <a16:creationId xmlns:a16="http://schemas.microsoft.com/office/drawing/2014/main" id="{00000000-0008-0000-0100-00001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931215"/>
              </p:ext>
            </p:extLst>
          </p:nvPr>
        </p:nvGraphicFramePr>
        <p:xfrm>
          <a:off x="838200" y="1192696"/>
          <a:ext cx="10357624" cy="462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006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23FD-279D-1CB9-B79B-4E20D44F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149915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Percentagem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presenças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da PRM 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considerada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discreta</a:t>
            </a:r>
            <a:br>
              <a:rPr lang="en-US" sz="4400" dirty="0"/>
            </a:br>
            <a:endParaRPr lang="en-MZ" dirty="0"/>
          </a:p>
        </p:txBody>
      </p:sp>
      <p:graphicFrame>
        <p:nvGraphicFramePr>
          <p:cNvPr id="6" name="Chart 26">
            <a:extLst>
              <a:ext uri="{FF2B5EF4-FFF2-40B4-BE49-F238E27FC236}">
                <a16:creationId xmlns:a16="http://schemas.microsoft.com/office/drawing/2014/main" id="{00000000-0008-0000-0100-00001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607294"/>
              </p:ext>
            </p:extLst>
          </p:nvPr>
        </p:nvGraphicFramePr>
        <p:xfrm>
          <a:off x="1181100" y="1638300"/>
          <a:ext cx="101727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41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5922" y="274638"/>
            <a:ext cx="10972800" cy="490066"/>
          </a:xfrm>
        </p:spPr>
        <p:txBody>
          <a:bodyPr>
            <a:noAutofit/>
          </a:bodyPr>
          <a:lstStyle/>
          <a:p>
            <a:pPr algn="ctr"/>
            <a:r>
              <a:rPr lang="pt-PT" sz="2800" b="1" dirty="0">
                <a:latin typeface="Arial" panose="020B0604020202020204" pitchFamily="34" charset="0"/>
                <a:cs typeface="Arial" pitchFamily="34" charset="0"/>
              </a:rPr>
              <a:t>Membros do Consórcio Eleitoral Mais Integridade</a:t>
            </a:r>
            <a:endParaRPr lang="pt-PT" sz="2800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A123BE02-4303-5C45-8320-78E9A113D7C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4466918"/>
              </p:ext>
            </p:extLst>
          </p:nvPr>
        </p:nvGraphicFramePr>
        <p:xfrm>
          <a:off x="1371600" y="1196752"/>
          <a:ext cx="9531626" cy="528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336A3-5967-F977-2507-4A112D1B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087"/>
            <a:ext cx="10515600" cy="7454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Dificuldades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I</a:t>
            </a:r>
            <a:r>
              <a:rPr lang="en-MZ" sz="2800" b="1" dirty="0">
                <a:latin typeface="Arial" panose="020B0604020202020204" pitchFamily="34" charset="0"/>
                <a:cs typeface="Arial" panose="020B0604020202020204" pitchFamily="34" charset="0"/>
              </a:rPr>
              <a:t>rregularidades e ilícitos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8B09B-D013-C580-D75C-341CFEAC5A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023730"/>
            <a:ext cx="10515600" cy="4953000"/>
          </a:xfrm>
        </p:spPr>
        <p:txBody>
          <a:bodyPr>
            <a:normAutofit/>
          </a:bodyPr>
          <a:lstStyle/>
          <a:p>
            <a:pPr marL="342900" indent="-342900" algn="just">
              <a:buFont typeface="Symbol" pitchFamily="2" charset="2"/>
              <a:buChar char=""/>
            </a:pPr>
            <a:endParaRPr lang="pt-BR" sz="20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itchFamily="2" charset="2"/>
              <a:buChar char=""/>
            </a:pP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Depois de termos tido a demora na credenciação dos nossos observados,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soretudo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 Nampula e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Sofala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reportamos, por exemplo, nas semanas 3 e 4, casos de rejeições, restrições e bloqueios de Observação Eleitoral na cidade da Beira,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Matola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Angoche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Symbol" pitchFamily="2" charset="2"/>
              <a:buChar char=""/>
            </a:pP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caso do distrito da Beira, onde o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STAE foi suspenso por ter criado um grupo de </a:t>
            </a:r>
            <a:r>
              <a:rPr lang="pt-BR" sz="20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coordenar e instruir os brigadistas para bloquearem o registo de membros dos partidos da oposição;</a:t>
            </a:r>
          </a:p>
          <a:p>
            <a:pPr marL="342900" indent="-342900" algn="just">
              <a:buFont typeface="Symbol" pitchFamily="2" charset="2"/>
              <a:buChar char=""/>
            </a:pPr>
            <a:r>
              <a:rPr lang="pt-PT" sz="2000" kern="0" dirty="0"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nscrição de eleitores provenientes de áreas fora dos territórios municipais, bem assim os recenseamentos – depois de transportados por um autocarro, a partir do povoado de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Mahoche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localidade de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Tenga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posto administrativo de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Pessene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distrito de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Moamba</a:t>
            </a:r>
            <a:r>
              <a:rPr lang="pt-MZ" sz="2000" dirty="0">
                <a:effectLst/>
              </a:rPr>
              <a:t> </a:t>
            </a:r>
          </a:p>
          <a:p>
            <a:pPr marL="342900" indent="-342900" algn="just">
              <a:buFont typeface="Symbol" pitchFamily="2" charset="2"/>
              <a:buChar char=""/>
            </a:pP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Registamos, com elevada preocupação, casos como os de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Iapala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em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Ribáue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onde mobiles foram encontrados, às 21horas do dia 6 de Maio, na residência do primeiro secretário do partido Frelimo, a recensear cerca de 20 pessoas, cujo material para o efeito foi transportado pelo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director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distrital do STAE</a:t>
            </a:r>
            <a:r>
              <a:rPr lang="pt-MZ" sz="2000" dirty="0">
                <a:effectLst/>
              </a:rPr>
              <a:t> </a:t>
            </a:r>
            <a:r>
              <a:rPr lang="pt-BR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Impressão noturna de cartões;</a:t>
            </a:r>
          </a:p>
          <a:p>
            <a:pPr marL="342900" indent="-342900" algn="just">
              <a:buFont typeface="Symbol" pitchFamily="2" charset="2"/>
              <a:buChar char=""/>
            </a:pPr>
            <a:endParaRPr lang="pt-BR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80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8C21113-EBB6-8887-2516-33C7385A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80639" cy="4351338"/>
          </a:xfrm>
        </p:spPr>
        <p:txBody>
          <a:bodyPr>
            <a:normAutofit/>
          </a:bodyPr>
          <a:lstStyle/>
          <a:p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Ribáuè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 Matolas registamos situações de hostilização e detenção de fiscais dos partidos de oposição, como sucedeu, em </a:t>
            </a:r>
            <a:r>
              <a:rPr lang="pt-PT" sz="20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Guruè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PT" sz="2000" kern="0" dirty="0">
                <a:latin typeface="Arial" panose="020B0604020202020204" pitchFamily="34" charset="0"/>
                <a:ea typeface="Calibri" panose="020F0502020204030204" pitchFamily="34" charset="0"/>
              </a:rPr>
              <a:t>na </a:t>
            </a:r>
            <a:r>
              <a:rPr lang="pt-PT" sz="2000" kern="0" dirty="0" err="1">
                <a:latin typeface="Arial" panose="020B0604020202020204" pitchFamily="34" charset="0"/>
                <a:ea typeface="Calibri" panose="020F0502020204030204" pitchFamily="34" charset="0"/>
              </a:rPr>
              <a:t>Zambéz</a:t>
            </a:r>
            <a:r>
              <a:rPr lang="pt-PT" sz="2000" kern="0" dirty="0">
                <a:latin typeface="Arial" panose="020B0604020202020204" pitchFamily="34" charset="0"/>
                <a:ea typeface="Calibri" panose="020F0502020204030204" pitchFamily="34" charset="0"/>
              </a:rPr>
              <a:t>, aia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onde um fiscal do partido AMUSI ficou 6 dias nas celas da Polícia, sem prisão legalizada nem processo-crime aberto, depois de ter denunciado o abandono do digitador de dados da brigada do posto de recenseamento eleitoral da E.PC. </a:t>
            </a:r>
            <a:endParaRPr lang="pt-PT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PT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artões de eleitor que estão a ser emitidos com vários defeitos, tais como manchas e fotografias desfocadas, sem a mínima qualidade, o que, no dia de votação, pode concorrer para a desqualificação de vários eleitores.;</a:t>
            </a:r>
          </a:p>
          <a:p>
            <a:r>
              <a:rPr lang="pt-PT" sz="2000" kern="0" dirty="0">
                <a:latin typeface="Arial" panose="020B0604020202020204" pitchFamily="34" charset="0"/>
                <a:ea typeface="Calibri" panose="020F0502020204030204" pitchFamily="34" charset="0"/>
              </a:rPr>
              <a:t>U</a:t>
            </a:r>
            <a:r>
              <a:rPr lang="pt-PT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 ilícito de “listas de prioridades”, que fazem com que determinadas pessoas não cumpram as filas de recenseamento, adiantando-se a outras que ficam à espera durante longas horas</a:t>
            </a:r>
            <a:r>
              <a:rPr lang="pt-MZ" sz="2000" dirty="0">
                <a:effectLst/>
              </a:rPr>
              <a:t>;</a:t>
            </a:r>
          </a:p>
          <a:p>
            <a:r>
              <a:rPr lang="pt-BR" sz="2000" kern="0" dirty="0"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pt-BR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nacessibilidade dos postos a pessoas com deficiência; baixa frequência com que os eleitores são informados sobre o período de exposição dos cadernos</a:t>
            </a:r>
            <a:r>
              <a:rPr lang="pt-MZ" sz="2000" dirty="0">
                <a:effectLst/>
              </a:rPr>
              <a:t> </a:t>
            </a:r>
            <a:endParaRPr lang="pt-M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MZ" dirty="0"/>
          </a:p>
        </p:txBody>
      </p:sp>
    </p:spTree>
    <p:extLst>
      <p:ext uri="{BB962C8B-B14F-4D97-AF65-F5344CB8AC3E}">
        <p14:creationId xmlns:p14="http://schemas.microsoft.com/office/powerpoint/2010/main" val="1192494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ED00E0A-9214-3FB0-C5E4-C45886BFC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3687"/>
            <a:ext cx="10515600" cy="35132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MZ" sz="5400" b="1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338225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496944" cy="504056"/>
          </a:xfrm>
        </p:spPr>
        <p:txBody>
          <a:bodyPr>
            <a:noAutofit/>
          </a:bodyPr>
          <a:lstStyle/>
          <a:p>
            <a:pPr algn="ctr"/>
            <a:r>
              <a:rPr lang="pt-PT" sz="2800" b="1" dirty="0" err="1">
                <a:latin typeface="Arial" pitchFamily="34" charset="0"/>
                <a:cs typeface="Arial" pitchFamily="34" charset="0"/>
              </a:rPr>
              <a:t>Objectivos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do Consórcio</a:t>
            </a:r>
          </a:p>
        </p:txBody>
      </p:sp>
      <p:graphicFrame>
        <p:nvGraphicFramePr>
          <p:cNvPr id="5" name="Marcador de Posição de Conteúdo 2">
            <a:extLst>
              <a:ext uri="{FF2B5EF4-FFF2-40B4-BE49-F238E27FC236}">
                <a16:creationId xmlns:a16="http://schemas.microsoft.com/office/drawing/2014/main" id="{D9AAD34E-6351-6FCF-C2CA-12BF98B6135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9508160"/>
              </p:ext>
            </p:extLst>
          </p:nvPr>
        </p:nvGraphicFramePr>
        <p:xfrm>
          <a:off x="1113183" y="844826"/>
          <a:ext cx="9849678" cy="5774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255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4FC1-5364-DB56-8C05-C3877B59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562074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MZ" sz="2800" b="1" dirty="0">
                <a:latin typeface="Arial" panose="020B0604020202020204" pitchFamily="34" charset="0"/>
                <a:cs typeface="Arial" panose="020B0604020202020204" pitchFamily="34" charset="0"/>
              </a:rPr>
              <a:t>bservação do recenseamento: Cobertura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6955-5339-C2E7-D148-A071619221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44825" y="980728"/>
            <a:ext cx="10575235" cy="505232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 observação do recenseamento eleitoral de 2023, o Consórcio posicionou 68 observadores em 27 municípios, cobrindo um total de 930 postos de recenseamento (22% do total de postos e mais de metade dos postos localizados em municípios):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MZ" sz="2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Niassa: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Cuamba</a:t>
            </a: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Insaca</a:t>
            </a:r>
            <a:endParaRPr lang="pt-PT" sz="22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Cabo Delgado: Pemba, Chiúre, Mocímboa da Praia e Montepuez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Nampula: Nampula, Angoche, Ilha de Moçambique, Malema e Nacala-Porto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Zambézia: Quelimane, Alto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Molócue</a:t>
            </a: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Gurúè, Mocuba e Morrumbala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Tete: Moatize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Manica: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Guro</a:t>
            </a:r>
            <a:endParaRPr lang="pt-PT" sz="22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Sofala: Beira e Marromeu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Inhambane: Massinga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Gaza: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Chókwè</a:t>
            </a: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Mandlakazi</a:t>
            </a: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PT" sz="22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Massingir</a:t>
            </a:r>
            <a:endParaRPr lang="pt-PT" sz="22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Província de Maputo: Matola e Matola-Rio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PT" sz="2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Cidade de Maputo</a:t>
            </a:r>
            <a:endParaRPr lang="en-MZ" sz="2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42600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323" y="208269"/>
            <a:ext cx="4375790" cy="638137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18052" y="1965519"/>
            <a:ext cx="5526157" cy="2527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Mapa dos Municípios de Observação do Recenseamento pelo Consórcio Mais Integridade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65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500A-41A0-9832-39D2-E883D0C42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843" y="274637"/>
            <a:ext cx="9521687" cy="590335"/>
          </a:xfrm>
        </p:spPr>
        <p:txBody>
          <a:bodyPr>
            <a:noAutofit/>
          </a:bodyPr>
          <a:lstStyle/>
          <a:p>
            <a:pPr algn="ctr"/>
            <a:r>
              <a:rPr lang="en-MZ" sz="2800" b="1" dirty="0">
                <a:latin typeface="Arial" panose="020B0604020202020204" pitchFamily="34" charset="0"/>
                <a:cs typeface="Arial" panose="020B0604020202020204" pitchFamily="34" charset="0"/>
              </a:rPr>
              <a:t>Constatações dos primeiros 30 dias de observação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EF481-EB79-DC9E-9D48-74291FF304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3852" y="980728"/>
            <a:ext cx="9929192" cy="5602634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4 semanas de observação do recenseamento eleitoral: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2.200 visitas a 850 postos de recenseamento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Observado o processo de inscrição de mais de 28.300 eleitores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Cobertura de 20% dos 4.292 postos de recenseamento existentes no país ou quase metade dos postos de recenseamento existentes nas áreas municipais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constatações aqui apresentadas pelo Consórcio “Mais Integridade”, referentes às primeiras 4 semanas das operações de recenseamento, são válidas apenas para os postos visitados pelas suas equipas de observação. </a:t>
            </a:r>
            <a:endParaRPr lang="en-MZ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M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8374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1399D-0AB5-539D-6FBA-EC2120B3C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061" y="116632"/>
            <a:ext cx="9591261" cy="792088"/>
          </a:xfrm>
        </p:spPr>
        <p:txBody>
          <a:bodyPr>
            <a:noAutofit/>
          </a:bodyPr>
          <a:lstStyle/>
          <a:p>
            <a:pPr algn="ctr"/>
            <a:r>
              <a:rPr lang="en-MZ" sz="2800" b="1" dirty="0">
                <a:latin typeface="Arial" panose="020B0604020202020204" pitchFamily="34" charset="0"/>
                <a:cs typeface="Arial" panose="020B0604020202020204" pitchFamily="34" charset="0"/>
              </a:rPr>
              <a:t>Acesso dos observadores aos postos e à informação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FB0AC-56DD-54C9-CBC0-D94C30E1E2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33061" y="908720"/>
            <a:ext cx="9591261" cy="544238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administração eleitoral credenciou mais de metade dos observadores apenas depois do início do recenseamento, condicionando significativamente os primeiros dias da observação.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geral, os observadores têm tido acesso livre a todos os postos de recenseamento e à informação necessária para a realização do seu trabalho.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entanto, continuam a registar-se casos em que brigadas de recenseamento  impedem ilegalmente o acesso dos observadores aos postos, limitam ilegalmente o tempo de permanência dos observadores nos postos ou recusam-se a fornecer qualquer tipo de informação em violação do direito dos observadores ao acesso a informação sobre o processo eleitoral. </a:t>
            </a:r>
            <a:endParaRPr lang="en-MZ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419322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8722"/>
            <a:ext cx="10515600" cy="606287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POSTOS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QUE ESTAVAM ABERTOS NA ALTURA DA VISITA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3" name="Chart 33">
            <a:extLst>
              <a:ext uri="{FF2B5EF4-FFF2-40B4-BE49-F238E27FC236}">
                <a16:creationId xmlns:a16="http://schemas.microsoft.com/office/drawing/2014/main" id="{00000000-0008-0000-0100-00002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348685"/>
              </p:ext>
            </p:extLst>
          </p:nvPr>
        </p:nvGraphicFramePr>
        <p:xfrm>
          <a:off x="838199" y="1297859"/>
          <a:ext cx="10515599" cy="4424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347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FCF29-3F96-3A58-4787-234D119A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17" y="345247"/>
            <a:ext cx="11787809" cy="1344405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Percentagem dos postos abertos mas temporariamente inoperacionais por</a:t>
            </a:r>
            <a:r>
              <a:rPr lang="pt-BR" sz="31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avarias de equipamentos ou falta de materiais na altura da visita </a:t>
            </a:r>
            <a:br>
              <a:rPr lang="pt-BR" sz="4400" dirty="0"/>
            </a:br>
            <a:endParaRPr lang="en-MZ" dirty="0"/>
          </a:p>
        </p:txBody>
      </p:sp>
      <p:graphicFrame>
        <p:nvGraphicFramePr>
          <p:cNvPr id="6" name="Chart 34">
            <a:extLst>
              <a:ext uri="{FF2B5EF4-FFF2-40B4-BE49-F238E27FC236}">
                <a16:creationId xmlns:a16="http://schemas.microsoft.com/office/drawing/2014/main" id="{00000000-0008-0000-0100-00002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69871"/>
              </p:ext>
            </p:extLst>
          </p:nvPr>
        </p:nvGraphicFramePr>
        <p:xfrm>
          <a:off x="1828800" y="1689652"/>
          <a:ext cx="9182100" cy="429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72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1031</Words>
  <Application>Microsoft Macintosh PowerPoint</Application>
  <PresentationFormat>Ecrã Panorâmico</PresentationFormat>
  <Paragraphs>74</Paragraphs>
  <Slides>22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Balanço das primeiras 4 semanas de observação do recenseamento eleitoral</vt:lpstr>
      <vt:lpstr>Membros do Consórcio Eleitoral Mais Integridade</vt:lpstr>
      <vt:lpstr>Objectivos do Consórcio</vt:lpstr>
      <vt:lpstr>Observação do recenseamento: Cobertura</vt:lpstr>
      <vt:lpstr>Apresentação do PowerPoint</vt:lpstr>
      <vt:lpstr>Constatações dos primeiros 30 dias de observação</vt:lpstr>
      <vt:lpstr>Acesso dos observadores aos postos e à informação</vt:lpstr>
      <vt:lpstr>  POSTOS QUE ESTAVAM ABERTOS NA ALTURA DA VISITA </vt:lpstr>
      <vt:lpstr>  Percentagem dos postos abertos mas temporariamente inoperacionais por avarias de equipamentos ou falta de materiais na altura da visita  </vt:lpstr>
      <vt:lpstr> Percentagem dos postos em cada província abertos mas temporariamente inoperacionais por avarias ou falta de materiais </vt:lpstr>
      <vt:lpstr>  Percentagem das brigadas visitadas sem bom domínio do uso do equipamento </vt:lpstr>
      <vt:lpstr> Percentagem de eleitores inscritos que não receberam cartões por avaria da impressora </vt:lpstr>
      <vt:lpstr> Percentagem das visitas a postos em cada província onde houve eleitores que não receberam cartões após a inscrição devido a avaria de equipamento </vt:lpstr>
      <vt:lpstr> Tempo médio para processar cada inscrição em minutos </vt:lpstr>
      <vt:lpstr>  Percentagem de visitas onde ainda havia filas na hora do encerramento </vt:lpstr>
      <vt:lpstr> Percentagem de postos visitados inacessíveis a pessoas com deficiência </vt:lpstr>
      <vt:lpstr>  Percentagem de visitas em que não foi dada prioridade a: </vt:lpstr>
      <vt:lpstr> Percentagem dos fiscais de partidos políticos de cada partido encontrados durante as visitas </vt:lpstr>
      <vt:lpstr> Percentagem das presenças da PRM considerada discreta </vt:lpstr>
      <vt:lpstr>Dificuldades, Irregularidades e ilícitos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WB</dc:creator>
  <cp:lastModifiedBy>Ernesto Nhanale</cp:lastModifiedBy>
  <cp:revision>41</cp:revision>
  <dcterms:created xsi:type="dcterms:W3CDTF">2023-05-20T05:30:28Z</dcterms:created>
  <dcterms:modified xsi:type="dcterms:W3CDTF">2023-05-21T21:23:18Z</dcterms:modified>
</cp:coreProperties>
</file>